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68377-830F-426F-A0F4-30D8ED4AC58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51084-B208-41C7-9B7A-A13C21C6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2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-the torg leadership scholarship is awarded to two rising senior students who has shown outstanding leadership and academic achievement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-in order to apply, you must have a 2.5 gpa, get a letter of reference, and write an essay--the prompt, and the applications for both of these scholarships are under the forms tab on the SEC’s homepage on gobblerconnect.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-the gebreyes service scholarship is awarded to one rising junior or senior who has portrayed outstanding service principles to the university and the community</a:t>
            </a:r>
            <a:br>
              <a:rPr lang="en-US"/>
            </a:br>
            <a:r>
              <a:rPr lang="en-US"/>
              <a:t>-you must be a rising junior or senior, as long as you have at least two semesters left, you also need an essay and letter of reference, but the gpa requirement is a little higher--you’ve gotta have a 3.0 to qualify.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-the deadlines for both of these scholarships is March 3rd, Friday at midnight.</a:t>
            </a:r>
            <a:br>
              <a:rPr lang="en-US"/>
            </a:br>
            <a:endParaRPr lang="en-US"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57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89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Tuesday and Wednesday could</a:t>
            </a:r>
            <a:r>
              <a:rPr lang="en-US" baseline="0" dirty="0" smtClean="0"/>
              <a:t> switch (Career Services are being annoying and not getting back to me)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Throughout</a:t>
            </a:r>
            <a:r>
              <a:rPr lang="en-US" baseline="0" dirty="0" smtClean="0"/>
              <a:t> the week will be sending out challenges on twitter (ex. Clues to find SEC logos hidden on campus), challenges like getting a picture with an exec member will be worth points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Casey</a:t>
            </a:r>
            <a:r>
              <a:rPr lang="en-US" baseline="0" dirty="0" smtClean="0"/>
              <a:t> was coming up with a point breakdown of how many points winning e-week would be worth which would then be added towards point total for design team award which will be a ($1000 prize). Will win a trophy if win </a:t>
            </a:r>
            <a:r>
              <a:rPr lang="en-US" baseline="0" dirty="0" err="1" smtClean="0"/>
              <a:t>eweek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Email out packet to each design team on point breakdown and all specifics as we get closer so that they each know exactly what to expect.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Overall, emphasize the competition aspect amongst design teams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C36B-2322-4276-BBEB-0DABA2F8D6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8B8-06F2-4CF8-AE67-886232E21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6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5075-F272-4416-9E58-D50887DFBB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6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7DBF-F582-41EA-A7DF-65AB482DEE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68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853"/>
              </a:spcBef>
              <a:buClr>
                <a:srgbClr val="888888"/>
              </a:buClr>
              <a:buFont typeface="Arial"/>
              <a:buNone/>
              <a:defRPr sz="42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ctr" rtl="0">
              <a:spcBef>
                <a:spcPts val="747"/>
              </a:spcBef>
              <a:buClr>
                <a:srgbClr val="888888"/>
              </a:buClr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73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5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34" algn="l" rtl="0">
              <a:spcBef>
                <a:spcPts val="853"/>
              </a:spcBef>
              <a:buClr>
                <a:schemeClr val="lt1"/>
              </a:buClr>
              <a:buSzPct val="99232"/>
              <a:buFont typeface="Arial"/>
              <a:buChar char="•"/>
              <a:defRPr sz="42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56629" algn="l" rtl="0">
              <a:spcBef>
                <a:spcPts val="747"/>
              </a:spcBef>
              <a:buClr>
                <a:schemeClr val="lt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14262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48092" algn="l" rtl="0">
              <a:spcBef>
                <a:spcPts val="533"/>
              </a:spcBef>
              <a:buClr>
                <a:schemeClr val="lt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48076" algn="l" rtl="0">
              <a:spcBef>
                <a:spcPts val="533"/>
              </a:spcBef>
              <a:buClr>
                <a:schemeClr val="lt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r"/>
            <a:endParaRPr sz="2400" b="1" kern="0">
              <a:solidFill>
                <a:srgbClr val="2D6C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endParaRPr sz="2400" b="1" kern="0">
              <a:solidFill>
                <a:srgbClr val="2D6C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SzPct val="25000"/>
            </a:pPr>
            <a:r>
              <a:rPr lang="en-US" sz="2400" b="1" kern="0">
                <a:solidFill>
                  <a:srgbClr val="2C69B2"/>
                </a:solidFill>
                <a:latin typeface="Calibri"/>
                <a:ea typeface="Calibri"/>
                <a:cs typeface="Calibri"/>
                <a:sym typeface="Calibri"/>
              </a:rPr>
              <a:t>www.sec.vt.edu</a:t>
            </a: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1" y="5651521"/>
            <a:ext cx="3256620" cy="111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57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427"/>
              </a:spcBef>
              <a:buClr>
                <a:srgbClr val="888888"/>
              </a:buClr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36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600" y="1200153"/>
            <a:ext cx="5384799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43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90475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4810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6504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6503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6501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6500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6498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6497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197600" y="1200153"/>
            <a:ext cx="5384799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43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90475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4810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6504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6503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6501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6500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6498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6497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0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8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224320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6506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82001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81985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81970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81955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81940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81924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193378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6193378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8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224320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65062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82001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81985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81970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81955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81940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81924" algn="l" rtl="0">
              <a:spcBef>
                <a:spcPts val="427"/>
              </a:spcBef>
              <a:buClr>
                <a:schemeClr val="dk1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09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16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2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25" y="273048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66732" y="273093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34" algn="l" rtl="0">
              <a:spcBef>
                <a:spcPts val="853"/>
              </a:spcBef>
              <a:buClr>
                <a:schemeClr val="dk1"/>
              </a:buClr>
              <a:buSzPct val="99232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56629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1426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48092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4807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0962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84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20F6-1356-46BD-B40D-6544E4EBDC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b="1" dirty="0">
              <a:solidFill>
                <a:srgbClr val="2D6CB9"/>
              </a:solidFill>
            </a:endParaRPr>
          </a:p>
          <a:p>
            <a:pPr algn="r"/>
            <a:endParaRPr lang="en-US" sz="2400" b="1" dirty="0">
              <a:solidFill>
                <a:srgbClr val="2D6CB9"/>
              </a:solidFill>
            </a:endParaRPr>
          </a:p>
          <a:p>
            <a:pPr algn="r"/>
            <a:r>
              <a:rPr lang="en-US" sz="2400" b="1" dirty="0">
                <a:solidFill>
                  <a:srgbClr val="2C69B2"/>
                </a:solidFill>
              </a:rPr>
              <a:t>www.sec.vt.edu</a:t>
            </a:r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651521"/>
            <a:ext cx="325662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7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89716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53"/>
              </a:spcBef>
              <a:buClr>
                <a:schemeClr val="dk1"/>
              </a:buClr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389716" y="5367380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109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7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34" algn="l" rtl="0">
              <a:spcBef>
                <a:spcPts val="853"/>
              </a:spcBef>
              <a:buClr>
                <a:schemeClr val="dk1"/>
              </a:buClr>
              <a:buSzPct val="99232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56629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1426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48092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4807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82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8016874" y="1028702"/>
            <a:ext cx="4387851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897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34" algn="l" rtl="0">
              <a:spcBef>
                <a:spcPts val="853"/>
              </a:spcBef>
              <a:buClr>
                <a:schemeClr val="dk1"/>
              </a:buClr>
              <a:buSzPct val="99232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56629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1426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48092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4807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23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66CA-5C1B-4A6C-B647-50C138946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4732-8001-422D-8213-A74C7A4CC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288-0C50-44CD-9884-F33D3654F4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6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512D-48B8-428B-9A1F-02D97A4AB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4A2-7B90-4EB6-83DA-F296F1E316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5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4521-D948-4C0D-9430-4CE1F213D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4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04D5-43FA-498C-8DE6-EF20B167EA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CE38-F6FA-4242-B7FC-A5FCB07D4F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7EC0-1BB8-4C22-A8BA-CA17D1A0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69B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34" algn="l" rtl="0">
              <a:spcBef>
                <a:spcPts val="853"/>
              </a:spcBef>
              <a:buClr>
                <a:schemeClr val="dk1"/>
              </a:buClr>
              <a:buSzPct val="99232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575" marR="0" lvl="1" indent="-156629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62" marR="0" lvl="2" indent="-11426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547" marR="0" lvl="3" indent="-148092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131" marR="0" lvl="4" indent="-14807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6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6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36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c.vt.edu/calendar.html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c.vt.edu/calendar.html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89694"/>
            <a:ext cx="12192000" cy="1282346"/>
            <a:chOff x="0" y="-2186"/>
            <a:chExt cx="12192000" cy="1282346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0" y="5577840"/>
            <a:ext cx="12192000" cy="1280161"/>
            <a:chOff x="0" y="5577840"/>
            <a:chExt cx="12192000" cy="1280161"/>
          </a:xfrm>
        </p:grpSpPr>
        <p:sp>
          <p:nvSpPr>
            <p:cNvPr id="9" name="Rectangle 8"/>
            <p:cNvSpPr/>
            <p:nvPr/>
          </p:nvSpPr>
          <p:spPr>
            <a:xfrm>
              <a:off x="0" y="5577840"/>
              <a:ext cx="12192000" cy="128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0" y="5577840"/>
            <a:ext cx="12192000" cy="128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159597" y="31130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Student Engineers’ Council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97" y="1927979"/>
            <a:ext cx="7867890" cy="2700086"/>
          </a:xfr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978742" y="570357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Everything You </a:t>
            </a:r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eed to Know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Awards and Scholarships Banquet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" y="1615440"/>
            <a:ext cx="7604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prstClr val="black"/>
                </a:solidFill>
              </a:rPr>
              <a:t>What is it:</a:t>
            </a:r>
            <a:r>
              <a:rPr lang="en-US" sz="2200" dirty="0">
                <a:solidFill>
                  <a:prstClr val="black"/>
                </a:solidFill>
              </a:rPr>
              <a:t> Banquet to honor the winners of the Paul </a:t>
            </a:r>
            <a:r>
              <a:rPr lang="en-US" sz="2200" dirty="0">
                <a:solidFill>
                  <a:prstClr val="black"/>
                </a:solidFill>
              </a:rPr>
              <a:t>E. Torgersen Leadership </a:t>
            </a:r>
            <a:r>
              <a:rPr lang="en-US" sz="2200" dirty="0">
                <a:solidFill>
                  <a:prstClr val="black"/>
                </a:solidFill>
              </a:rPr>
              <a:t>Scholarships, Nathanael </a:t>
            </a:r>
            <a:r>
              <a:rPr lang="en-US" sz="2200" dirty="0" err="1">
                <a:solidFill>
                  <a:prstClr val="black"/>
                </a:solidFill>
              </a:rPr>
              <a:t>Gebreyes</a:t>
            </a:r>
            <a:r>
              <a:rPr lang="en-US" sz="2200" dirty="0">
                <a:solidFill>
                  <a:prstClr val="black"/>
                </a:solidFill>
              </a:rPr>
              <a:t> Service </a:t>
            </a:r>
            <a:r>
              <a:rPr lang="en-US" sz="2200" dirty="0">
                <a:solidFill>
                  <a:prstClr val="black"/>
                </a:solidFill>
              </a:rPr>
              <a:t>Scholarship, College </a:t>
            </a:r>
            <a:r>
              <a:rPr lang="en-US" sz="2200" dirty="0">
                <a:solidFill>
                  <a:prstClr val="black"/>
                </a:solidFill>
              </a:rPr>
              <a:t>of Engineering </a:t>
            </a:r>
            <a:r>
              <a:rPr lang="en-US" sz="2200" dirty="0" err="1">
                <a:solidFill>
                  <a:prstClr val="black"/>
                </a:solidFill>
              </a:rPr>
              <a:t>Sporn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Award, Undergraduate </a:t>
            </a:r>
            <a:r>
              <a:rPr lang="en-US" sz="2200" dirty="0">
                <a:solidFill>
                  <a:prstClr val="black"/>
                </a:solidFill>
              </a:rPr>
              <a:t>Research Advisor </a:t>
            </a:r>
            <a:r>
              <a:rPr lang="en-US" sz="2200" dirty="0">
                <a:solidFill>
                  <a:prstClr val="black"/>
                </a:solidFill>
              </a:rPr>
              <a:t>Award, Engineering </a:t>
            </a:r>
            <a:r>
              <a:rPr lang="en-US" sz="2200" dirty="0">
                <a:solidFill>
                  <a:prstClr val="black"/>
                </a:solidFill>
              </a:rPr>
              <a:t>Organization Advisor Award </a:t>
            </a:r>
            <a:r>
              <a:rPr lang="en-US" sz="2200" dirty="0">
                <a:solidFill>
                  <a:prstClr val="black"/>
                </a:solidFill>
              </a:rPr>
              <a:t>and </a:t>
            </a:r>
            <a:r>
              <a:rPr lang="en-US" sz="2200" dirty="0">
                <a:solidFill>
                  <a:prstClr val="black"/>
                </a:solidFill>
              </a:rPr>
              <a:t>the Engineering Organization </a:t>
            </a:r>
            <a:r>
              <a:rPr lang="en-US" sz="2200" dirty="0">
                <a:solidFill>
                  <a:prstClr val="black"/>
                </a:solidFill>
              </a:rPr>
              <a:t>Award.</a:t>
            </a:r>
            <a:endParaRPr lang="en-US" sz="2200" dirty="0">
              <a:solidFill>
                <a:prstClr val="black"/>
              </a:solidFill>
            </a:endParaRPr>
          </a:p>
          <a:p>
            <a:r>
              <a:rPr lang="en-US" sz="2200" b="1" u="sng" dirty="0">
                <a:solidFill>
                  <a:prstClr val="black"/>
                </a:solidFill>
              </a:rPr>
              <a:t>Who attends:</a:t>
            </a:r>
            <a:r>
              <a:rPr lang="en-US" sz="2200" dirty="0">
                <a:solidFill>
                  <a:prstClr val="black"/>
                </a:solidFill>
              </a:rPr>
              <a:t> Award and scholarship recipients, esteemed faculty and select students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When is it:</a:t>
            </a:r>
            <a:r>
              <a:rPr lang="en-US" sz="2200" dirty="0">
                <a:solidFill>
                  <a:prstClr val="black"/>
                </a:solidFill>
              </a:rPr>
              <a:t> Mid-March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Where is it held: </a:t>
            </a:r>
            <a:r>
              <a:rPr lang="en-US" sz="2200" dirty="0">
                <a:solidFill>
                  <a:prstClr val="black"/>
                </a:solidFill>
              </a:rPr>
              <a:t>Owens Banquet Hall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How you can get involved as an organization: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Contact the SEC executive board as to how to attend event as organization or individual</a:t>
            </a:r>
          </a:p>
        </p:txBody>
      </p:sp>
      <p:pic>
        <p:nvPicPr>
          <p:cNvPr id="1028" name="Picture 4" descr="Image result for virginia tech sporn aw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83" y="1619902"/>
            <a:ext cx="3036817" cy="21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virginia tech owens banquet h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83" y="3867649"/>
            <a:ext cx="3036818" cy="21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20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Shape 286"/>
          <p:cNvGrpSpPr/>
          <p:nvPr/>
        </p:nvGrpSpPr>
        <p:grpSpPr>
          <a:xfrm>
            <a:off x="0" y="-2186"/>
            <a:ext cx="12192000" cy="1282345"/>
            <a:chOff x="0" y="-2186"/>
            <a:chExt cx="12192000" cy="1282345"/>
          </a:xfrm>
        </p:grpSpPr>
        <p:sp>
          <p:nvSpPr>
            <p:cNvPr id="287" name="Shape 287"/>
            <p:cNvSpPr/>
            <p:nvPr/>
          </p:nvSpPr>
          <p:spPr>
            <a:xfrm>
              <a:off x="0" y="0"/>
              <a:ext cx="12192000" cy="128015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Shape 288"/>
            <p:cNvGrpSpPr/>
            <p:nvPr/>
          </p:nvGrpSpPr>
          <p:grpSpPr>
            <a:xfrm>
              <a:off x="17616" y="-2186"/>
              <a:ext cx="12169468" cy="358836"/>
              <a:chOff x="17616" y="-2186"/>
              <a:chExt cx="12169468" cy="358836"/>
            </a:xfrm>
          </p:grpSpPr>
          <p:sp>
            <p:nvSpPr>
              <p:cNvPr id="289" name="Shape 289"/>
              <p:cNvSpPr/>
              <p:nvPr/>
            </p:nvSpPr>
            <p:spPr>
              <a:xfrm>
                <a:off x="17616" y="0"/>
                <a:ext cx="12156768" cy="163286"/>
              </a:xfrm>
              <a:prstGeom prst="rect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9633728" y="0"/>
                <a:ext cx="2553356" cy="3566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 rot="10800000">
                <a:off x="9011428" y="87169"/>
                <a:ext cx="609599" cy="251653"/>
              </a:xfrm>
              <a:prstGeom prst="rtTriangle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9754706" y="-2186"/>
                <a:ext cx="2286000" cy="335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r">
                  <a:buClr>
                    <a:srgbClr val="2C69B2"/>
                  </a:buClr>
                  <a:buSzPct val="25000"/>
                  <a:buFont typeface="Calibri"/>
                  <a:buNone/>
                </a:pPr>
                <a:r>
                  <a:rPr lang="en-US" sz="2400" b="1" kern="0">
                    <a:solidFill>
                      <a:srgbClr val="2C69B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www.sec.vt.edu</a:t>
                </a:r>
              </a:p>
            </p:txBody>
          </p:sp>
        </p:grpSp>
      </p:grpSp>
      <p:grpSp>
        <p:nvGrpSpPr>
          <p:cNvPr id="293" name="Shape 293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294" name="Shape 294"/>
            <p:cNvPicPr preferRelativeResize="0"/>
            <p:nvPr/>
          </p:nvPicPr>
          <p:blipFill rotWithShape="1">
            <a:blip r:embed="rId3">
              <a:alphaModFix/>
            </a:blip>
            <a:srcRect l="283" t="-22370" b="-1"/>
            <a:stretch/>
          </p:blipFill>
          <p:spPr>
            <a:xfrm>
              <a:off x="0" y="6324601"/>
              <a:ext cx="12187085" cy="533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Shape 295"/>
            <p:cNvSpPr/>
            <p:nvPr/>
          </p:nvSpPr>
          <p:spPr>
            <a:xfrm>
              <a:off x="0" y="5446396"/>
              <a:ext cx="12192000" cy="992503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3132666" y="5707169"/>
              <a:ext cx="9067801" cy="992503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 rot="10800000">
              <a:off x="2297722" y="6369906"/>
              <a:ext cx="834942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Shape 298"/>
          <p:cNvSpPr/>
          <p:nvPr/>
        </p:nvSpPr>
        <p:spPr>
          <a:xfrm>
            <a:off x="409021" y="1498700"/>
            <a:ext cx="11369040" cy="4606579"/>
          </a:xfrm>
          <a:prstGeom prst="rect">
            <a:avLst/>
          </a:prstGeom>
          <a:solidFill>
            <a:schemeClr val="lt1">
              <a:alpha val="43921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8925" y="6168083"/>
            <a:ext cx="1950821" cy="66947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1978741" y="33343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546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Scholarships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670560" y="1676400"/>
            <a:ext cx="10988039" cy="984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09025" y="1615709"/>
            <a:ext cx="5386800" cy="63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 dirty="0"/>
              <a:t>Paul E. Torgersen Leadership Scholarship 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4294967295"/>
          </p:nvPr>
        </p:nvSpPr>
        <p:spPr>
          <a:xfrm>
            <a:off x="409025" y="2351775"/>
            <a:ext cx="5386800" cy="37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500" b="1" dirty="0"/>
              <a:t>Requirements:</a:t>
            </a:r>
          </a:p>
          <a:p>
            <a:pPr marL="457200" lvl="0" indent="-387350" rtl="0">
              <a:spcBef>
                <a:spcPts val="0"/>
              </a:spcBef>
              <a:buSzPct val="100000"/>
            </a:pPr>
            <a:r>
              <a:rPr lang="en-US" sz="2500" dirty="0"/>
              <a:t>minimum 2.5 </a:t>
            </a:r>
            <a:r>
              <a:rPr lang="en-US" sz="2500" dirty="0" err="1"/>
              <a:t>gpa</a:t>
            </a:r>
            <a:endParaRPr lang="en-US" sz="2500" dirty="0"/>
          </a:p>
          <a:p>
            <a:pPr marL="457200" lvl="0" indent="-387350" rtl="0">
              <a:spcBef>
                <a:spcPts val="0"/>
              </a:spcBef>
              <a:buSzPct val="100000"/>
            </a:pPr>
            <a:r>
              <a:rPr lang="en-US" sz="2500" dirty="0"/>
              <a:t>1 essay required</a:t>
            </a:r>
          </a:p>
          <a:p>
            <a:pPr marL="457200" lvl="0" indent="-387350" rtl="0">
              <a:spcBef>
                <a:spcPts val="0"/>
              </a:spcBef>
              <a:buSzPct val="100000"/>
            </a:pPr>
            <a:r>
              <a:rPr lang="en-US" sz="2500" dirty="0"/>
              <a:t>1 letter of reference required</a:t>
            </a:r>
          </a:p>
          <a:p>
            <a:pPr marL="457200" lvl="0" indent="-387350" rtl="0">
              <a:spcBef>
                <a:spcPts val="0"/>
              </a:spcBef>
              <a:buSzPct val="100000"/>
            </a:pPr>
            <a:r>
              <a:rPr lang="en-US" sz="2500" dirty="0"/>
              <a:t>must be a rising senior 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6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500" b="1" dirty="0"/>
              <a:t>Scholarship prize</a:t>
            </a:r>
            <a:r>
              <a:rPr lang="en-US" sz="2500" dirty="0"/>
              <a:t>: $1,250 per winner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600" dirty="0"/>
              <a:t>.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2500" b="1" dirty="0"/>
              <a:t>Deadline</a:t>
            </a:r>
            <a:r>
              <a:rPr lang="en-US" sz="2500" dirty="0"/>
              <a:t>: March 3rd, 2017 at 11:59pm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271799" y="1638125"/>
            <a:ext cx="5386800" cy="63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 dirty="0"/>
              <a:t>Nathaniel </a:t>
            </a:r>
            <a:r>
              <a:rPr lang="en-US" sz="3000" b="1" dirty="0" err="1"/>
              <a:t>Gebreyes</a:t>
            </a:r>
            <a:r>
              <a:rPr lang="en-US" sz="3000" b="1" dirty="0"/>
              <a:t> Service Scholarship 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4294967295"/>
          </p:nvPr>
        </p:nvSpPr>
        <p:spPr>
          <a:xfrm>
            <a:off x="6391250" y="2351800"/>
            <a:ext cx="5386800" cy="37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500" b="1"/>
              <a:t>Requirements:</a:t>
            </a:r>
          </a:p>
          <a:p>
            <a:pPr marL="457200" lvl="0" indent="-387350" rtl="0">
              <a:spcBef>
                <a:spcPts val="0"/>
              </a:spcBef>
              <a:buSzPct val="100000"/>
            </a:pPr>
            <a:r>
              <a:rPr lang="en-US" sz="2500"/>
              <a:t>minimum 3.0 gpa</a:t>
            </a:r>
          </a:p>
          <a:p>
            <a:pPr marL="457200" lvl="0" indent="-387350" rtl="0">
              <a:spcBef>
                <a:spcPts val="0"/>
              </a:spcBef>
              <a:buSzPct val="100000"/>
            </a:pPr>
            <a:r>
              <a:rPr lang="en-US" sz="2500"/>
              <a:t>1 essay required</a:t>
            </a:r>
          </a:p>
          <a:p>
            <a:pPr marL="457200" lvl="0" indent="-387350" rtl="0">
              <a:spcBef>
                <a:spcPts val="0"/>
              </a:spcBef>
              <a:buSzPct val="100000"/>
            </a:pPr>
            <a:r>
              <a:rPr lang="en-US" sz="2500"/>
              <a:t>1 letter of reference required</a:t>
            </a:r>
          </a:p>
          <a:p>
            <a:pPr marL="457200" lvl="0" indent="-387350" rtl="0">
              <a:spcBef>
                <a:spcPts val="0"/>
              </a:spcBef>
              <a:buSzPct val="100000"/>
            </a:pPr>
            <a:r>
              <a:rPr lang="en-US" sz="2500"/>
              <a:t>must be a rising junior or senior 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6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500" b="1"/>
              <a:t>Scholarship prize</a:t>
            </a:r>
            <a:r>
              <a:rPr lang="en-US" sz="2500"/>
              <a:t>: $1,250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600"/>
              <a:t>.</a:t>
            </a:r>
            <a:r>
              <a:rPr lang="en-US" sz="2500"/>
              <a:t/>
            </a:r>
            <a:br>
              <a:rPr lang="en-US" sz="2500"/>
            </a:br>
            <a:r>
              <a:rPr lang="en-US" sz="2500" b="1"/>
              <a:t>Deadline</a:t>
            </a:r>
            <a:r>
              <a:rPr lang="en-US" sz="2500"/>
              <a:t>: March 3rd, 2017 at 11:59pm</a:t>
            </a:r>
            <a:br>
              <a:rPr lang="en-US" sz="2500"/>
            </a:br>
            <a:endParaRPr lang="en-US" sz="2500"/>
          </a:p>
        </p:txBody>
      </p:sp>
      <p:cxnSp>
        <p:nvCxnSpPr>
          <p:cNvPr id="306" name="Shape 306"/>
          <p:cNvCxnSpPr/>
          <p:nvPr/>
        </p:nvCxnSpPr>
        <p:spPr>
          <a:xfrm flipH="1">
            <a:off x="5887550" y="1576438"/>
            <a:ext cx="30300" cy="445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2792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Shape 311"/>
          <p:cNvGrpSpPr/>
          <p:nvPr/>
        </p:nvGrpSpPr>
        <p:grpSpPr>
          <a:xfrm>
            <a:off x="0" y="-2185"/>
            <a:ext cx="12192000" cy="1282286"/>
            <a:chOff x="0" y="-2186"/>
            <a:chExt cx="12192000" cy="1282286"/>
          </a:xfrm>
        </p:grpSpPr>
        <p:sp>
          <p:nvSpPr>
            <p:cNvPr id="312" name="Shape 312"/>
            <p:cNvSpPr/>
            <p:nvPr/>
          </p:nvSpPr>
          <p:spPr>
            <a:xfrm>
              <a:off x="0" y="0"/>
              <a:ext cx="12192000" cy="1280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" name="Shape 313"/>
            <p:cNvGrpSpPr/>
            <p:nvPr/>
          </p:nvGrpSpPr>
          <p:grpSpPr>
            <a:xfrm>
              <a:off x="17616" y="-2185"/>
              <a:ext cx="12169412" cy="358886"/>
              <a:chOff x="17616" y="-2186"/>
              <a:chExt cx="12169412" cy="358886"/>
            </a:xfrm>
          </p:grpSpPr>
          <p:sp>
            <p:nvSpPr>
              <p:cNvPr id="314" name="Shape 314"/>
              <p:cNvSpPr/>
              <p:nvPr/>
            </p:nvSpPr>
            <p:spPr>
              <a:xfrm>
                <a:off x="17616" y="0"/>
                <a:ext cx="12156900" cy="163200"/>
              </a:xfrm>
              <a:prstGeom prst="rect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9633728" y="0"/>
                <a:ext cx="2553300" cy="35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Shape 316"/>
              <p:cNvSpPr/>
              <p:nvPr/>
            </p:nvSpPr>
            <p:spPr>
              <a:xfrm rot="10800000">
                <a:off x="9011428" y="87122"/>
                <a:ext cx="609600" cy="251700"/>
              </a:xfrm>
              <a:prstGeom prst="rtTriangle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9754706" y="-2185"/>
                <a:ext cx="2286000" cy="33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r">
                  <a:buClr>
                    <a:srgbClr val="2C69B2"/>
                  </a:buClr>
                  <a:buSzPct val="25000"/>
                  <a:buFont typeface="Calibri"/>
                  <a:buNone/>
                </a:pPr>
                <a:r>
                  <a:rPr lang="en-US" sz="2400" b="1" kern="0">
                    <a:solidFill>
                      <a:srgbClr val="2C69B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www.sec.vt.edu</a:t>
                </a:r>
              </a:p>
            </p:txBody>
          </p:sp>
        </p:grpSp>
      </p:grpSp>
      <p:grpSp>
        <p:nvGrpSpPr>
          <p:cNvPr id="318" name="Shape 318"/>
          <p:cNvGrpSpPr/>
          <p:nvPr/>
        </p:nvGrpSpPr>
        <p:grpSpPr>
          <a:xfrm>
            <a:off x="0" y="5446396"/>
            <a:ext cx="12200466" cy="1411605"/>
            <a:chOff x="0" y="5446396"/>
            <a:chExt cx="12200466" cy="1411605"/>
          </a:xfrm>
        </p:grpSpPr>
        <p:pic>
          <p:nvPicPr>
            <p:cNvPr id="319" name="Shape 319"/>
            <p:cNvPicPr preferRelativeResize="0"/>
            <p:nvPr/>
          </p:nvPicPr>
          <p:blipFill rotWithShape="1">
            <a:blip r:embed="rId3">
              <a:alphaModFix/>
            </a:blip>
            <a:srcRect l="279" t="-22369"/>
            <a:stretch/>
          </p:blipFill>
          <p:spPr>
            <a:xfrm>
              <a:off x="0" y="6324601"/>
              <a:ext cx="12187200" cy="533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Shape 320"/>
            <p:cNvSpPr/>
            <p:nvPr/>
          </p:nvSpPr>
          <p:spPr>
            <a:xfrm>
              <a:off x="1" y="5446396"/>
              <a:ext cx="12192000" cy="992400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3132666" y="5707169"/>
              <a:ext cx="9067800" cy="992399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 rot="10800000">
              <a:off x="2297765" y="6369974"/>
              <a:ext cx="834900" cy="329700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Shape 323"/>
          <p:cNvSpPr/>
          <p:nvPr/>
        </p:nvSpPr>
        <p:spPr>
          <a:xfrm>
            <a:off x="408996" y="1420837"/>
            <a:ext cx="11369100" cy="4606500"/>
          </a:xfrm>
          <a:prstGeom prst="rect">
            <a:avLst/>
          </a:prstGeom>
          <a:solidFill>
            <a:schemeClr val="lt1">
              <a:alpha val="43920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8925" y="6168083"/>
            <a:ext cx="1950900" cy="6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1978741" y="33343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546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Faculty Awards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670560" y="1676400"/>
            <a:ext cx="10988100" cy="98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563875" y="1498750"/>
            <a:ext cx="5636400" cy="460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100" b="1" u="sng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Sporn Award:</a:t>
            </a:r>
            <a:r>
              <a:rPr lang="en-US" sz="2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awarded to an engineering faculty member who has demonstrated excellence in undergraduate instruction ($250)</a:t>
            </a:r>
          </a:p>
          <a:p>
            <a:endParaRPr sz="21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2100" b="1" u="sng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Undergraduate Research Advisor Award:</a:t>
            </a:r>
            <a:r>
              <a:rPr lang="en-US" sz="2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awarded to a faculty member that goes above and beyond in advising and mentoring students during the undergraduate research process ($250)</a:t>
            </a:r>
          </a:p>
          <a:p>
            <a:endParaRPr sz="21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-US" sz="2100" b="1" u="sng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Engineering Organization Advisor Award:</a:t>
            </a:r>
            <a:r>
              <a:rPr lang="en-US" sz="2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awarded to a faculty member that has made outstanding commitments to a design team within the College ($250)</a:t>
            </a:r>
          </a:p>
        </p:txBody>
      </p:sp>
      <p:cxnSp>
        <p:nvCxnSpPr>
          <p:cNvPr id="328" name="Shape 328"/>
          <p:cNvCxnSpPr/>
          <p:nvPr/>
        </p:nvCxnSpPr>
        <p:spPr>
          <a:xfrm flipH="1">
            <a:off x="6149450" y="1498538"/>
            <a:ext cx="30300" cy="445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9" name="Shape 329"/>
          <p:cNvSpPr txBox="1"/>
          <p:nvPr/>
        </p:nvSpPr>
        <p:spPr>
          <a:xfrm>
            <a:off x="6381050" y="1599550"/>
            <a:ext cx="5114700" cy="4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200" b="1" u="sng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Nomination Process:</a:t>
            </a:r>
            <a:r>
              <a:rPr lang="en-US" sz="2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indent="-355600"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nominate your advisors and professors using the forms on the SEC’s gobblerconnect homepage </a:t>
            </a:r>
          </a:p>
          <a:p>
            <a:pPr marL="914400" lvl="1" indent="-355600">
              <a:buClr>
                <a:srgbClr val="FFFFFF"/>
              </a:buClr>
              <a:buSzPct val="100000"/>
              <a:buFont typeface="Calibri"/>
              <a:buChar char="○"/>
            </a:pPr>
            <a:r>
              <a:rPr lang="en-US" sz="20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(Monday Jan 23rd--Friday Mar 24th)</a:t>
            </a:r>
          </a:p>
          <a:p>
            <a:pPr marL="457200" indent="-355600"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Awards &amp; Scholarships Committee select the top five candidates to present to the SEC at GAM</a:t>
            </a:r>
          </a:p>
          <a:p>
            <a:pPr marL="457200" indent="-355600"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who submitted nominations may speak briefly on behalf of their preferred candidate GAM, then SEC will take a vote </a:t>
            </a:r>
          </a:p>
          <a:p>
            <a:pPr marL="457200" indent="-355600"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winners will be awarded at Awards &amp; Scholarships Banquet</a:t>
            </a:r>
          </a:p>
        </p:txBody>
      </p:sp>
    </p:spTree>
    <p:extLst>
      <p:ext uri="{BB962C8B-B14F-4D97-AF65-F5344CB8AC3E}">
        <p14:creationId xmlns:p14="http://schemas.microsoft.com/office/powerpoint/2010/main" val="10251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E-Week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" y="1615440"/>
            <a:ext cx="7604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prstClr val="black"/>
                </a:solidFill>
              </a:rPr>
              <a:t>What is it:</a:t>
            </a:r>
            <a:r>
              <a:rPr lang="en-US" sz="2200" dirty="0">
                <a:solidFill>
                  <a:prstClr val="black"/>
                </a:solidFill>
              </a:rPr>
              <a:t> Final celebratory week to celebrate engineering as a college-wide community. Composed of a Drillfield showcase, team competition, social events, and academic opportunities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Who attends:</a:t>
            </a:r>
            <a:r>
              <a:rPr lang="en-US" sz="2200" dirty="0">
                <a:solidFill>
                  <a:prstClr val="black"/>
                </a:solidFill>
              </a:rPr>
              <a:t> All engineers including design teams, engineering organizations, faculty, and guest speakers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When is it:</a:t>
            </a:r>
            <a:r>
              <a:rPr lang="en-US" sz="2200" dirty="0">
                <a:solidFill>
                  <a:prstClr val="black"/>
                </a:solidFill>
              </a:rPr>
              <a:t> March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Where is it held: </a:t>
            </a:r>
            <a:r>
              <a:rPr lang="en-US" sz="2200" dirty="0">
                <a:solidFill>
                  <a:prstClr val="black"/>
                </a:solidFill>
              </a:rPr>
              <a:t>Multiple venues around Virginia Tech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How you can get involved as an organization: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Set up a booth and fun activity during the Drillfield showcase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Participate (and hopefully win!) the team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Attend social and academic events</a:t>
            </a:r>
          </a:p>
        </p:txBody>
      </p:sp>
      <p:pic>
        <p:nvPicPr>
          <p:cNvPr id="2052" name="Picture 4" descr="Image result for virginia tech booths on drillf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82" y="1647734"/>
            <a:ext cx="3028246" cy="21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spaghetti tower challen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82" y="3866379"/>
            <a:ext cx="3036818" cy="21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E-Week Breakdown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48" y="1856947"/>
            <a:ext cx="11234863" cy="37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Spring Semester GAMs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Welcome Back</a:t>
            </a: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Design </a:t>
            </a:r>
            <a:r>
              <a:rPr lang="en-US" sz="4000" dirty="0">
                <a:solidFill>
                  <a:prstClr val="black"/>
                </a:solidFill>
              </a:rPr>
              <a:t>Team Endowment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Engineering Organization </a:t>
            </a:r>
            <a:r>
              <a:rPr lang="en-US" sz="4000" dirty="0">
                <a:solidFill>
                  <a:prstClr val="black"/>
                </a:solidFill>
              </a:rPr>
              <a:t>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Big </a:t>
            </a:r>
            <a:r>
              <a:rPr lang="en-US" sz="4000" dirty="0">
                <a:solidFill>
                  <a:prstClr val="black"/>
                </a:solidFill>
              </a:rPr>
              <a:t>Contribution</a:t>
            </a: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Awards </a:t>
            </a: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Director 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29" y="2379964"/>
            <a:ext cx="4031467" cy="2670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549" y="5640216"/>
            <a:ext cx="648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(All GAM dates are online at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http</a:t>
            </a:r>
            <a:r>
              <a:rPr lang="en-US" dirty="0">
                <a:solidFill>
                  <a:prstClr val="black"/>
                </a:solidFill>
                <a:hlinkClick r:id="rId5"/>
              </a:rPr>
              <a:t>://</a:t>
            </a:r>
            <a:r>
              <a:rPr lang="en-US" dirty="0">
                <a:solidFill>
                  <a:prstClr val="black"/>
                </a:solidFill>
                <a:hlinkClick r:id="rId5"/>
              </a:rPr>
              <a:t>www.sec.vt.edu/calendar.html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Spring Available Positions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prstClr val="black"/>
                </a:solidFill>
              </a:rPr>
              <a:t>January</a:t>
            </a:r>
            <a:r>
              <a:rPr lang="en-US" sz="3500" dirty="0">
                <a:solidFill>
                  <a:prstClr val="black"/>
                </a:solidFill>
              </a:rPr>
              <a:t> – Leadership in Engineering Conference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prstClr val="black"/>
                </a:solidFill>
              </a:rPr>
              <a:t>April </a:t>
            </a:r>
            <a:r>
              <a:rPr lang="en-US" sz="3500" dirty="0">
                <a:solidFill>
                  <a:prstClr val="black"/>
                </a:solidFill>
              </a:rPr>
              <a:t>– All Director Positions (President, Vice President, Finance, Administration, Philanthropy, Relations)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prstClr val="black"/>
                </a:solidFill>
              </a:rPr>
              <a:t>April</a:t>
            </a:r>
            <a:r>
              <a:rPr lang="en-US" sz="3500" dirty="0">
                <a:solidFill>
                  <a:prstClr val="black"/>
                </a:solidFill>
              </a:rPr>
              <a:t> – Membership Enrichment Chair, Information Management Chair, Publicity Chair, Awards and Scholarships Chair, and E-Week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Fall Semester Events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Engineering Expo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Wine and Cheese Reception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Leadership In Engineering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Freshman Major Mixer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Engineering Exposition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98" y="1622303"/>
            <a:ext cx="3036818" cy="2140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98" y="3971602"/>
            <a:ext cx="3036818" cy="2032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880" y="1615440"/>
            <a:ext cx="76047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prstClr val="black"/>
                </a:solidFill>
              </a:rPr>
              <a:t>What is it:</a:t>
            </a:r>
            <a:r>
              <a:rPr lang="en-US" sz="2200" dirty="0">
                <a:solidFill>
                  <a:prstClr val="black"/>
                </a:solidFill>
              </a:rPr>
              <a:t> Virginia Tech’s Fall Engineering Career Fair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Who attends:</a:t>
            </a:r>
            <a:r>
              <a:rPr lang="en-US" sz="2200" dirty="0">
                <a:solidFill>
                  <a:prstClr val="black"/>
                </a:solidFill>
              </a:rPr>
              <a:t> Over 275 companies and 5,000 students attend each year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When is it:</a:t>
            </a:r>
            <a:r>
              <a:rPr lang="en-US" sz="2200" dirty="0">
                <a:solidFill>
                  <a:prstClr val="black"/>
                </a:solidFill>
              </a:rPr>
              <a:t> A consecutive Tuesday and Wednesday in the middle of September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Where is it held: </a:t>
            </a:r>
            <a:r>
              <a:rPr lang="en-US" sz="2200" dirty="0">
                <a:solidFill>
                  <a:prstClr val="black"/>
                </a:solidFill>
              </a:rPr>
              <a:t>Squires Ballroom, Squires Colonial Ballroom, and Owens Banquet Hall (in Hokie Grill)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How you can get involved as an organization: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Volunteer Opportunities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Shuttle Drivers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Check-In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General</a:t>
            </a:r>
            <a:endParaRPr lang="en-US" sz="22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Wine and Cheese Reception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82" y="1625567"/>
            <a:ext cx="3019674" cy="21538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3880" y="1615440"/>
            <a:ext cx="7604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prstClr val="black"/>
                </a:solidFill>
              </a:rPr>
              <a:t>What is it:</a:t>
            </a:r>
            <a:r>
              <a:rPr lang="en-US" sz="2200" dirty="0">
                <a:solidFill>
                  <a:prstClr val="black"/>
                </a:solidFill>
              </a:rPr>
              <a:t> Catered reception to let companies attending Expo relax and experience more of Virginia Tech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Who attends:</a:t>
            </a:r>
            <a:r>
              <a:rPr lang="en-US" sz="2200" dirty="0">
                <a:solidFill>
                  <a:prstClr val="black"/>
                </a:solidFill>
              </a:rPr>
              <a:t> Expo company representatives in addition to select design teams and students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When is it:</a:t>
            </a:r>
            <a:r>
              <a:rPr lang="en-US" sz="2200" dirty="0">
                <a:solidFill>
                  <a:prstClr val="black"/>
                </a:solidFill>
              </a:rPr>
              <a:t> Tuesday afternoon of Expo week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Where is it held: </a:t>
            </a:r>
            <a:r>
              <a:rPr lang="en-US" sz="2200" dirty="0">
                <a:solidFill>
                  <a:prstClr val="black"/>
                </a:solidFill>
              </a:rPr>
              <a:t>A large open space venue that highlights Virginia Tech (German Club Manor, Goodwin Atrium, Smithfield Plantation)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How you can get involved as an organization: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Bring design project to display at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Talk to SEC executive board for possibilities to attend event as a team or individual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10" y="3872184"/>
            <a:ext cx="3036818" cy="21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Leadership In Engineering Conference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42" y="4385103"/>
            <a:ext cx="4894158" cy="1440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3880" y="1615440"/>
            <a:ext cx="7604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prstClr val="black"/>
                </a:solidFill>
              </a:rPr>
              <a:t>What is it:</a:t>
            </a:r>
            <a:r>
              <a:rPr lang="en-US" sz="2200" dirty="0">
                <a:solidFill>
                  <a:prstClr val="black"/>
                </a:solidFill>
              </a:rPr>
              <a:t> Leadership conference that combines industry leading companies and esteemed guest speakers with Virginia Tech’s finest engineering students. Involves opening speeches, 3 breakout sessions with companies of your choice and wraps up with a breakout session to talk to company recruiters.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Who attends:</a:t>
            </a:r>
            <a:r>
              <a:rPr lang="en-US" sz="2200" dirty="0">
                <a:solidFill>
                  <a:prstClr val="black"/>
                </a:solidFill>
              </a:rPr>
              <a:t> Around 6 companies, 2 speakers, and around 200 students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When is it:</a:t>
            </a:r>
            <a:r>
              <a:rPr lang="en-US" sz="2200" dirty="0">
                <a:solidFill>
                  <a:prstClr val="black"/>
                </a:solidFill>
              </a:rPr>
              <a:t> Fall Break or another weekend in October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Where is it held: </a:t>
            </a:r>
            <a:r>
              <a:rPr lang="en-US" sz="2200" dirty="0">
                <a:solidFill>
                  <a:prstClr val="black"/>
                </a:solidFill>
              </a:rPr>
              <a:t>Goodwin Atrium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How you can get involved as an organization: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Attend conference as a team or an individual</a:t>
            </a:r>
            <a:endParaRPr lang="en-US" sz="22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_0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1846979"/>
            <a:ext cx="3392506" cy="19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Freshman Major Mixer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82" y="1644649"/>
            <a:ext cx="3028246" cy="2136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82" y="3853686"/>
            <a:ext cx="3028246" cy="2162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3880" y="1615440"/>
            <a:ext cx="7604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prstClr val="black"/>
                </a:solidFill>
              </a:rPr>
              <a:t>What is it:</a:t>
            </a:r>
            <a:r>
              <a:rPr lang="en-US" sz="2200" dirty="0">
                <a:solidFill>
                  <a:prstClr val="black"/>
                </a:solidFill>
              </a:rPr>
              <a:t> An opportunity for freshman to learn more about each engineering major and the organizations they could get involved with each major to help them decide on career paths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Who attends:</a:t>
            </a:r>
            <a:r>
              <a:rPr lang="en-US" sz="2200" dirty="0">
                <a:solidFill>
                  <a:prstClr val="black"/>
                </a:solidFill>
              </a:rPr>
              <a:t> Freshman engineers, design teams, engineering organizations, representatives from each engineering major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When is it:</a:t>
            </a:r>
            <a:r>
              <a:rPr lang="en-US" sz="2200" dirty="0">
                <a:solidFill>
                  <a:prstClr val="black"/>
                </a:solidFill>
              </a:rPr>
              <a:t> October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Where is it held: </a:t>
            </a:r>
            <a:r>
              <a:rPr lang="en-US" sz="2200" dirty="0">
                <a:solidFill>
                  <a:prstClr val="black"/>
                </a:solidFill>
              </a:rPr>
              <a:t>Goodwin Atrium</a:t>
            </a:r>
          </a:p>
          <a:p>
            <a:r>
              <a:rPr lang="en-US" sz="2200" b="1" u="sng" dirty="0">
                <a:solidFill>
                  <a:prstClr val="black"/>
                </a:solidFill>
              </a:rPr>
              <a:t>How you can get involved as an organization: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Show up early to help with set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Set up an informational booth highlighting your organization and how an underclassman could get involved</a:t>
            </a:r>
          </a:p>
        </p:txBody>
      </p:sp>
    </p:spTree>
    <p:extLst>
      <p:ext uri="{BB962C8B-B14F-4D97-AF65-F5344CB8AC3E}">
        <p14:creationId xmlns:p14="http://schemas.microsoft.com/office/powerpoint/2010/main" val="24731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Fall Semester GAMs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Freshman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Semester Ahead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Design Team Endowment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Engineering Organization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Constitution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66" y="2379962"/>
            <a:ext cx="3896378" cy="25807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24549" y="5640216"/>
            <a:ext cx="648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(All GAM dates are online at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http</a:t>
            </a:r>
            <a:r>
              <a:rPr lang="en-US" dirty="0">
                <a:solidFill>
                  <a:prstClr val="black"/>
                </a:solidFill>
                <a:hlinkClick r:id="rId5"/>
              </a:rPr>
              <a:t>://</a:t>
            </a:r>
            <a:r>
              <a:rPr lang="en-US" dirty="0">
                <a:solidFill>
                  <a:prstClr val="black"/>
                </a:solidFill>
                <a:hlinkClick r:id="rId5"/>
              </a:rPr>
              <a:t>www.sec.vt.edu/calendar.html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  <a:endParaRPr lang="en-US" sz="2400" b="1" kern="0" dirty="0">
                  <a:solidFill>
                    <a:srgbClr val="2C69B2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Fall Available Positions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</a:rPr>
              <a:t>September</a:t>
            </a:r>
            <a:r>
              <a:rPr lang="en-US" sz="4000" dirty="0">
                <a:solidFill>
                  <a:prstClr val="black"/>
                </a:solidFill>
              </a:rPr>
              <a:t> - Freshman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</a:rPr>
              <a:t>December</a:t>
            </a:r>
            <a:r>
              <a:rPr lang="en-US" sz="4000" dirty="0">
                <a:solidFill>
                  <a:prstClr val="black"/>
                </a:solidFill>
              </a:rPr>
              <a:t> - Engineering Expo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186"/>
            <a:ext cx="12192000" cy="1282346"/>
            <a:chOff x="0" y="-2186"/>
            <a:chExt cx="12192000" cy="12823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280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616" y="-2186"/>
              <a:ext cx="12169469" cy="358836"/>
              <a:chOff x="17616" y="-2186"/>
              <a:chExt cx="12169469" cy="3588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616" y="0"/>
                <a:ext cx="12156769" cy="1632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633729" y="0"/>
                <a:ext cx="2553356" cy="3566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0800000">
                <a:off x="9011429" y="87170"/>
                <a:ext cx="609600" cy="251653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54706" y="-2186"/>
                <a:ext cx="2286001" cy="33562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9170">
                  <a:defRPr/>
                </a:pPr>
                <a:r>
                  <a:rPr lang="en-US" sz="2400" b="1" kern="0" dirty="0">
                    <a:solidFill>
                      <a:srgbClr val="2C69B2"/>
                    </a:solidFill>
                  </a:rPr>
                  <a:t>www.sec.vt.edu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5446396"/>
            <a:ext cx="12200467" cy="1411605"/>
            <a:chOff x="0" y="5446396"/>
            <a:chExt cx="12200467" cy="14116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83" t="-22370" b="-1"/>
            <a:stretch/>
          </p:blipFill>
          <p:spPr>
            <a:xfrm>
              <a:off x="0" y="6324601"/>
              <a:ext cx="12187085" cy="533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" y="5446396"/>
              <a:ext cx="12192000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2666" y="5707170"/>
              <a:ext cx="9067801" cy="992504"/>
            </a:xfrm>
            <a:prstGeom prst="rect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2297722" y="6369906"/>
              <a:ext cx="834943" cy="329768"/>
            </a:xfrm>
            <a:prstGeom prst="rtTriangle">
              <a:avLst/>
            </a:prstGeom>
            <a:solidFill>
              <a:srgbClr val="2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9022" y="1498700"/>
            <a:ext cx="11369040" cy="460658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5" y="6168084"/>
            <a:ext cx="1950822" cy="66947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978742" y="3334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Spring Semester Events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" y="1676400"/>
            <a:ext cx="109880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Awards and Scholarships Banquet</a:t>
            </a: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E-Week</a:t>
            </a:r>
          </a:p>
          <a:p>
            <a:pPr marL="1028700" lvl="1" indent="-571500">
              <a:buSzPct val="70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prstClr val="black"/>
                </a:solidFill>
              </a:rPr>
              <a:t>Drillfield Organization Showcase</a:t>
            </a:r>
          </a:p>
          <a:p>
            <a:pPr marL="1028700" lvl="1" indent="-571500">
              <a:buSzPct val="70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prstClr val="black"/>
                </a:solidFill>
              </a:rPr>
              <a:t>Guest Speaker/Academic Event</a:t>
            </a:r>
          </a:p>
          <a:p>
            <a:pPr marL="1028700" lvl="1" indent="-571500">
              <a:buSzPct val="70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prstClr val="black"/>
                </a:solidFill>
              </a:rPr>
              <a:t>Team Competition</a:t>
            </a:r>
          </a:p>
          <a:p>
            <a:pPr marL="1028700" lvl="1" indent="-571500">
              <a:buSzPct val="70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prstClr val="black"/>
                </a:solidFill>
              </a:rPr>
              <a:t>Social Events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 10-30-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M 10-30-08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Widescreen</PresentationFormat>
  <Paragraphs>149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GAM 10-30-08</vt:lpstr>
      <vt:lpstr>1_GAM 10-30-08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Hux</dc:creator>
  <cp:lastModifiedBy>Casey Hux</cp:lastModifiedBy>
  <cp:revision>1</cp:revision>
  <dcterms:created xsi:type="dcterms:W3CDTF">2017-01-31T01:37:03Z</dcterms:created>
  <dcterms:modified xsi:type="dcterms:W3CDTF">2017-01-31T01:37:32Z</dcterms:modified>
</cp:coreProperties>
</file>