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10693400" cx="19010300"/>
  <p:notesSz cx="7556500" cy="10693400"/>
  <p:embeddedFontLst>
    <p:embeddedFont>
      <p:font typeface="Lato"/>
      <p:regular r:id="rId25"/>
      <p:bold r:id="rId26"/>
      <p:italic r:id="rId27"/>
      <p:boldItalic r:id="rId28"/>
    </p:embeddedFont>
    <p:embeddedFont>
      <p:font typeface="Open Sans SemiBold"/>
      <p:regular r:id="rId29"/>
      <p:bold r:id="rId30"/>
      <p:italic r:id="rId31"/>
      <p:boldItalic r:id="rId32"/>
    </p:embeddedFont>
    <p:embeddedFont>
      <p:font typeface="Oswald"/>
      <p:regular r:id="rId33"/>
      <p:bold r:id="rId34"/>
    </p:embeddedFont>
    <p:embeddedFont>
      <p:font typeface="Open Sans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4">
          <p15:clr>
            <a:srgbClr val="A4A3A4"/>
          </p15:clr>
        </p15:guide>
        <p15:guide id="2" pos="612">
          <p15:clr>
            <a:srgbClr val="A4A3A4"/>
          </p15:clr>
        </p15:guide>
        <p15:guide id="3" pos="420">
          <p15:clr>
            <a:srgbClr val="A4A3A4"/>
          </p15:clr>
        </p15:guide>
      </p15:sldGuideLst>
    </p:ext>
    <p:ext uri="GoogleSlidesCustomDataVersion2">
      <go:slidesCustomData xmlns:go="http://customooxmlschemas.google.com/" r:id="rId39" roundtripDataSignature="AMtx7miC8CYc2fk3t7QR4EgRMgebkZzL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4" orient="horz"/>
        <p:guide pos="612"/>
        <p:guide pos="4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Lato-bold.fntdata"/><Relationship Id="rId25" Type="http://schemas.openxmlformats.org/officeDocument/2006/relationships/font" Target="fonts/Lato-regular.fntdata"/><Relationship Id="rId28" Type="http://schemas.openxmlformats.org/officeDocument/2006/relationships/font" Target="fonts/Lato-boldItalic.fntdata"/><Relationship Id="rId27" Type="http://schemas.openxmlformats.org/officeDocument/2006/relationships/font" Target="fonts/Lato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OpenSansSemiBold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OpenSansSemiBold-italic.fntdata"/><Relationship Id="rId30" Type="http://schemas.openxmlformats.org/officeDocument/2006/relationships/font" Target="fonts/OpenSansSemiBold-bold.fntdata"/><Relationship Id="rId11" Type="http://schemas.openxmlformats.org/officeDocument/2006/relationships/slide" Target="slides/slide5.xml"/><Relationship Id="rId33" Type="http://schemas.openxmlformats.org/officeDocument/2006/relationships/font" Target="fonts/Oswald-regular.fntdata"/><Relationship Id="rId10" Type="http://schemas.openxmlformats.org/officeDocument/2006/relationships/slide" Target="slides/slide4.xml"/><Relationship Id="rId32" Type="http://schemas.openxmlformats.org/officeDocument/2006/relationships/font" Target="fonts/OpenSansSemiBold-boldItalic.fntdata"/><Relationship Id="rId13" Type="http://schemas.openxmlformats.org/officeDocument/2006/relationships/slide" Target="slides/slide7.xml"/><Relationship Id="rId35" Type="http://schemas.openxmlformats.org/officeDocument/2006/relationships/font" Target="fonts/OpenSans-regular.fntdata"/><Relationship Id="rId12" Type="http://schemas.openxmlformats.org/officeDocument/2006/relationships/slide" Target="slides/slide6.xml"/><Relationship Id="rId34" Type="http://schemas.openxmlformats.org/officeDocument/2006/relationships/font" Target="fonts/Oswald-bold.fntdata"/><Relationship Id="rId15" Type="http://schemas.openxmlformats.org/officeDocument/2006/relationships/slide" Target="slides/slide9.xml"/><Relationship Id="rId37" Type="http://schemas.openxmlformats.org/officeDocument/2006/relationships/font" Target="fonts/OpenSans-italic.fntdata"/><Relationship Id="rId14" Type="http://schemas.openxmlformats.org/officeDocument/2006/relationships/slide" Target="slides/slide8.xml"/><Relationship Id="rId36" Type="http://schemas.openxmlformats.org/officeDocument/2006/relationships/font" Target="fonts/OpenSans-bold.fntdata"/><Relationship Id="rId17" Type="http://schemas.openxmlformats.org/officeDocument/2006/relationships/slide" Target="slides/slide11.xml"/><Relationship Id="rId39" Type="http://customschemas.google.com/relationships/presentationmetadata" Target="metadata"/><Relationship Id="rId16" Type="http://schemas.openxmlformats.org/officeDocument/2006/relationships/slide" Target="slides/slide10.xml"/><Relationship Id="rId38" Type="http://schemas.openxmlformats.org/officeDocument/2006/relationships/font" Target="fonts/OpenSans-boldItalic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279900" y="0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571500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6825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49056fe734_0_79:notes"/>
          <p:cNvSpPr txBox="1"/>
          <p:nvPr>
            <p:ph idx="1" type="body"/>
          </p:nvPr>
        </p:nvSpPr>
        <p:spPr>
          <a:xfrm>
            <a:off x="755650" y="5146199"/>
            <a:ext cx="6045300" cy="42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4" name="Google Shape;124;g149056fe734_0_79:notes"/>
          <p:cNvSpPr/>
          <p:nvPr>
            <p:ph idx="2" type="sldImg"/>
          </p:nvPr>
        </p:nvSpPr>
        <p:spPr>
          <a:xfrm>
            <a:off x="755680" y="1336675"/>
            <a:ext cx="6045000" cy="360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a020a7d87b_0_5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a020a7d87b_0_5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2a020a7d87b_0_5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a020a7d87b_0_18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a020a7d87b_0_18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2a020a7d87b_0_18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a020a7d87b_0_24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a020a7d87b_0_24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2a020a7d87b_0_24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a020a7d87b_0_31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a020a7d87b_0_31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g2a020a7d87b_0_31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a020a7d87b_0_38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a020a7d87b_0_38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g2a020a7d87b_0_38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a020a7d87b_0_45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a020a7d87b_0_45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g2a020a7d87b_0_45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a020a7d87b_0_58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a020a7d87b_0_58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g2a020a7d87b_0_58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a020a7d87b_0_51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a020a7d87b_0_51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g2a020a7d87b_0_51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a020a7d87b_0_65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a020a7d87b_0_65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2a020a7d87b_0_65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49056fe734_0_158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149056fe734_0_158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9" name="Google Shape;129;g149056fe734_0_158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49056fe734_0_377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149056fe734_0_377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6" name="Google Shape;136;g149056fe734_0_377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a02a7c2d43_0_0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a02a7c2d43_0_0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2a02a7c2d43_0_0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ea527e9b66_0_0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gea527e9b66_0_0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MOLLY</a:t>
            </a:r>
            <a:endParaRPr/>
          </a:p>
        </p:txBody>
      </p:sp>
      <p:sp>
        <p:nvSpPr>
          <p:cNvPr id="149" name="Google Shape;149;gea527e9b66_0_0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48095afa12_0_14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g148095afa12_0_14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MOLLY</a:t>
            </a:r>
            <a:endParaRPr/>
          </a:p>
        </p:txBody>
      </p:sp>
      <p:sp>
        <p:nvSpPr>
          <p:cNvPr id="157" name="Google Shape;157;g148095afa12_0_14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48095afa12_0_31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48095afa12_0_31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MOLLY</a:t>
            </a:r>
            <a:endParaRPr/>
          </a:p>
        </p:txBody>
      </p:sp>
      <p:sp>
        <p:nvSpPr>
          <p:cNvPr id="166" name="Google Shape;166;g148095afa12_0_31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a527e9b66_0_25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ea527e9b66_0_25:notes"/>
          <p:cNvSpPr txBox="1"/>
          <p:nvPr>
            <p:ph idx="1" type="body"/>
          </p:nvPr>
        </p:nvSpPr>
        <p:spPr>
          <a:xfrm>
            <a:off x="755650" y="5146675"/>
            <a:ext cx="6045300" cy="42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MOLLY</a:t>
            </a:r>
            <a:endParaRPr/>
          </a:p>
        </p:txBody>
      </p:sp>
      <p:sp>
        <p:nvSpPr>
          <p:cNvPr id="176" name="Google Shape;176;gea527e9b66_0_25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a020a7d87b_0_0:notes"/>
          <p:cNvSpPr/>
          <p:nvPr>
            <p:ph idx="2" type="sldImg"/>
          </p:nvPr>
        </p:nvSpPr>
        <p:spPr>
          <a:xfrm>
            <a:off x="571500" y="1336675"/>
            <a:ext cx="6413400" cy="3608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a020a7d87b_0_0:notes"/>
          <p:cNvSpPr txBox="1"/>
          <p:nvPr>
            <p:ph idx="1" type="body"/>
          </p:nvPr>
        </p:nvSpPr>
        <p:spPr>
          <a:xfrm>
            <a:off x="755650" y="5146675"/>
            <a:ext cx="6045300" cy="4210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g2a020a7d87b_0_0:notes"/>
          <p:cNvSpPr txBox="1"/>
          <p:nvPr>
            <p:ph idx="12" type="sldNum"/>
          </p:nvPr>
        </p:nvSpPr>
        <p:spPr>
          <a:xfrm>
            <a:off x="4279900" y="10156825"/>
            <a:ext cx="3275100" cy="536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861F4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g149056fe734_0_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55130" y="2218703"/>
            <a:ext cx="12500040" cy="625593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g149056fe734_0_86"/>
          <p:cNvSpPr txBox="1"/>
          <p:nvPr>
            <p:ph idx="12" type="sldNum"/>
          </p:nvPr>
        </p:nvSpPr>
        <p:spPr>
          <a:xfrm>
            <a:off x="6812024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g149056fe734_0_86"/>
          <p:cNvSpPr/>
          <p:nvPr/>
        </p:nvSpPr>
        <p:spPr>
          <a:xfrm>
            <a:off x="-12381317" y="0"/>
            <a:ext cx="23188333" cy="3519287"/>
          </a:xfrm>
          <a:custGeom>
            <a:rect b="b" l="l" r="r" t="t"/>
            <a:pathLst>
              <a:path extrusionOk="0" h="776456" w="5116014">
                <a:moveTo>
                  <a:pt x="0" y="0"/>
                </a:moveTo>
                <a:lnTo>
                  <a:pt x="2558007" y="776456"/>
                </a:lnTo>
                <a:lnTo>
                  <a:pt x="51160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" name="Google Shape;17;g149056fe734_0_86"/>
          <p:cNvSpPr/>
          <p:nvPr/>
        </p:nvSpPr>
        <p:spPr>
          <a:xfrm rot="10800000">
            <a:off x="6548467" y="10179"/>
            <a:ext cx="12461833" cy="3508185"/>
          </a:xfrm>
          <a:custGeom>
            <a:rect b="b" l="l" r="r" t="t"/>
            <a:pathLst>
              <a:path extrusionOk="0" h="3792632" w="13472252">
                <a:moveTo>
                  <a:pt x="13472252" y="3792632"/>
                </a:moveTo>
                <a:lnTo>
                  <a:pt x="0" y="3792632"/>
                </a:lnTo>
                <a:lnTo>
                  <a:pt x="0" y="0"/>
                </a:lnTo>
                <a:lnTo>
                  <a:pt x="13472252" y="3792632"/>
                </a:lnTo>
                <a:close/>
              </a:path>
            </a:pathLst>
          </a:custGeom>
          <a:solidFill>
            <a:srgbClr val="E87722">
              <a:alpha val="84313"/>
            </a:srgbClr>
          </a:solidFill>
          <a:ln>
            <a:noFill/>
          </a:ln>
        </p:spPr>
      </p:sp>
      <p:sp>
        <p:nvSpPr>
          <p:cNvPr id="18" name="Google Shape;18;g149056fe734_0_86"/>
          <p:cNvSpPr/>
          <p:nvPr/>
        </p:nvSpPr>
        <p:spPr>
          <a:xfrm>
            <a:off x="-587637" y="7175036"/>
            <a:ext cx="12529194" cy="3527148"/>
          </a:xfrm>
          <a:custGeom>
            <a:rect b="b" l="l" r="r" t="t"/>
            <a:pathLst>
              <a:path extrusionOk="0" h="3792632" w="13472252">
                <a:moveTo>
                  <a:pt x="13472252" y="3792632"/>
                </a:moveTo>
                <a:lnTo>
                  <a:pt x="0" y="3792632"/>
                </a:lnTo>
                <a:lnTo>
                  <a:pt x="0" y="0"/>
                </a:lnTo>
                <a:lnTo>
                  <a:pt x="13472252" y="3792632"/>
                </a:lnTo>
                <a:close/>
              </a:path>
            </a:pathLst>
          </a:custGeom>
          <a:solidFill>
            <a:srgbClr val="E87722">
              <a:alpha val="84313"/>
            </a:srgbClr>
          </a:solidFill>
          <a:ln>
            <a:noFill/>
          </a:ln>
        </p:spPr>
      </p:sp>
      <p:sp>
        <p:nvSpPr>
          <p:cNvPr id="19" name="Google Shape;19;g149056fe734_0_86"/>
          <p:cNvSpPr/>
          <p:nvPr/>
        </p:nvSpPr>
        <p:spPr>
          <a:xfrm rot="10800000">
            <a:off x="7641225" y="7177995"/>
            <a:ext cx="23162753" cy="3515405"/>
          </a:xfrm>
          <a:custGeom>
            <a:rect b="b" l="l" r="r" t="t"/>
            <a:pathLst>
              <a:path extrusionOk="0" h="776456" w="5116014">
                <a:moveTo>
                  <a:pt x="0" y="0"/>
                </a:moveTo>
                <a:lnTo>
                  <a:pt x="2558007" y="776456"/>
                </a:lnTo>
                <a:lnTo>
                  <a:pt x="511601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49056fe734_0_146"/>
          <p:cNvSpPr txBox="1"/>
          <p:nvPr>
            <p:ph type="title"/>
          </p:nvPr>
        </p:nvSpPr>
        <p:spPr>
          <a:xfrm>
            <a:off x="475257" y="285488"/>
            <a:ext cx="8554500" cy="11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75" name="Google Shape;75;g149056fe734_0_146"/>
          <p:cNvSpPr txBox="1"/>
          <p:nvPr>
            <p:ph idx="1" type="body"/>
          </p:nvPr>
        </p:nvSpPr>
        <p:spPr>
          <a:xfrm rot="5400000">
            <a:off x="2400043" y="-261232"/>
            <a:ext cx="4705200" cy="85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indent="-41275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1pPr>
            <a:lvl2pPr indent="-41275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/>
            </a:lvl2pPr>
            <a:lvl3pPr indent="-41275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3pPr>
            <a:lvl4pPr indent="-41275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/>
            </a:lvl4pPr>
            <a:lvl5pPr indent="-41275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»"/>
              <a:defRPr/>
            </a:lvl5pPr>
            <a:lvl6pPr indent="-41275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6pPr>
            <a:lvl7pPr indent="-41275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7pPr>
            <a:lvl8pPr indent="-41275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8pPr>
            <a:lvl9pPr indent="-41275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9pPr>
          </a:lstStyle>
          <a:p/>
        </p:txBody>
      </p:sp>
      <p:sp>
        <p:nvSpPr>
          <p:cNvPr id="76" name="Google Shape;76;g149056fe734_0_146"/>
          <p:cNvSpPr txBox="1"/>
          <p:nvPr>
            <p:ph idx="10" type="dt"/>
          </p:nvPr>
        </p:nvSpPr>
        <p:spPr>
          <a:xfrm>
            <a:off x="475258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g149056fe734_0_146"/>
          <p:cNvSpPr txBox="1"/>
          <p:nvPr>
            <p:ph idx="11" type="ftr"/>
          </p:nvPr>
        </p:nvSpPr>
        <p:spPr>
          <a:xfrm>
            <a:off x="3247593" y="6607466"/>
            <a:ext cx="3009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g149056fe734_0_146"/>
          <p:cNvSpPr txBox="1"/>
          <p:nvPr>
            <p:ph idx="12" type="sldNum"/>
          </p:nvPr>
        </p:nvSpPr>
        <p:spPr>
          <a:xfrm>
            <a:off x="6812024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49056fe734_0_152"/>
          <p:cNvSpPr txBox="1"/>
          <p:nvPr>
            <p:ph type="title"/>
          </p:nvPr>
        </p:nvSpPr>
        <p:spPr>
          <a:xfrm rot="5400000">
            <a:off x="4919293" y="2257388"/>
            <a:ext cx="6082500" cy="21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81" name="Google Shape;81;g149056fe734_0_152"/>
          <p:cNvSpPr txBox="1"/>
          <p:nvPr>
            <p:ph idx="1" type="body"/>
          </p:nvPr>
        </p:nvSpPr>
        <p:spPr>
          <a:xfrm rot="5400000">
            <a:off x="562715" y="197888"/>
            <a:ext cx="6082500" cy="62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indent="-41275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1pPr>
            <a:lvl2pPr indent="-41275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/>
            </a:lvl2pPr>
            <a:lvl3pPr indent="-41275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3pPr>
            <a:lvl4pPr indent="-41275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/>
            </a:lvl4pPr>
            <a:lvl5pPr indent="-41275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»"/>
              <a:defRPr/>
            </a:lvl5pPr>
            <a:lvl6pPr indent="-41275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6pPr>
            <a:lvl7pPr indent="-41275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7pPr>
            <a:lvl8pPr indent="-41275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8pPr>
            <a:lvl9pPr indent="-41275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9pPr>
          </a:lstStyle>
          <a:p/>
        </p:txBody>
      </p:sp>
      <p:sp>
        <p:nvSpPr>
          <p:cNvPr id="82" name="Google Shape;82;g149056fe734_0_152"/>
          <p:cNvSpPr txBox="1"/>
          <p:nvPr>
            <p:ph idx="10" type="dt"/>
          </p:nvPr>
        </p:nvSpPr>
        <p:spPr>
          <a:xfrm>
            <a:off x="475258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g149056fe734_0_152"/>
          <p:cNvSpPr txBox="1"/>
          <p:nvPr>
            <p:ph idx="11" type="ftr"/>
          </p:nvPr>
        </p:nvSpPr>
        <p:spPr>
          <a:xfrm>
            <a:off x="3247593" y="6607466"/>
            <a:ext cx="3009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g149056fe734_0_152"/>
          <p:cNvSpPr txBox="1"/>
          <p:nvPr>
            <p:ph idx="12" type="sldNum"/>
          </p:nvPr>
        </p:nvSpPr>
        <p:spPr>
          <a:xfrm>
            <a:off x="6812024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8688ed48d_0_19"/>
          <p:cNvSpPr txBox="1"/>
          <p:nvPr>
            <p:ph type="ctrTitle"/>
          </p:nvPr>
        </p:nvSpPr>
        <p:spPr>
          <a:xfrm>
            <a:off x="2376288" y="1750055"/>
            <a:ext cx="142578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b" bIns="71250" lIns="142550" spcFirstLastPara="1" rIns="142550" wrap="square" tIns="7125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00"/>
              <a:buFont typeface="Calibri"/>
              <a:buNone/>
              <a:defRPr sz="9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96" name="Google Shape;96;g138688ed48d_0_19"/>
          <p:cNvSpPr txBox="1"/>
          <p:nvPr>
            <p:ph idx="1" type="subTitle"/>
          </p:nvPr>
        </p:nvSpPr>
        <p:spPr>
          <a:xfrm>
            <a:off x="2376288" y="5616511"/>
            <a:ext cx="14257800" cy="25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50" spcFirstLastPara="1" rIns="142550" wrap="square" tIns="71250">
            <a:normAutofit/>
          </a:bodyPr>
          <a:lstStyle>
            <a:lvl1pPr lvl="0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/>
            </a:lvl1pPr>
            <a:lvl2pPr lvl="1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/>
            </a:lvl2pPr>
            <a:lvl3pPr lvl="2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3pPr>
            <a:lvl4pPr lvl="3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4pPr>
            <a:lvl5pPr lvl="4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5pPr>
            <a:lvl6pPr lvl="5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6pPr>
            <a:lvl7pPr lvl="6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7pPr>
            <a:lvl8pPr lvl="7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8pPr>
            <a:lvl9pPr lvl="8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/>
            </a:lvl9pPr>
          </a:lstStyle>
          <a:p/>
        </p:txBody>
      </p:sp>
      <p:sp>
        <p:nvSpPr>
          <p:cNvPr id="97" name="Google Shape;97;g138688ed48d_0_19"/>
          <p:cNvSpPr txBox="1"/>
          <p:nvPr>
            <p:ph idx="10" type="dt"/>
          </p:nvPr>
        </p:nvSpPr>
        <p:spPr>
          <a:xfrm>
            <a:off x="1306958" y="9911198"/>
            <a:ext cx="4277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98" name="Google Shape;98;g138688ed48d_0_19"/>
          <p:cNvSpPr txBox="1"/>
          <p:nvPr>
            <p:ph idx="11" type="ftr"/>
          </p:nvPr>
        </p:nvSpPr>
        <p:spPr>
          <a:xfrm>
            <a:off x="6297162" y="9911198"/>
            <a:ext cx="6416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99" name="Google Shape;99;g138688ed48d_0_19"/>
          <p:cNvSpPr txBox="1"/>
          <p:nvPr>
            <p:ph idx="12" type="sldNum"/>
          </p:nvPr>
        </p:nvSpPr>
        <p:spPr>
          <a:xfrm>
            <a:off x="13426024" y="9911198"/>
            <a:ext cx="4277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8688ed48d_0_9"/>
          <p:cNvSpPr txBox="1"/>
          <p:nvPr>
            <p:ph idx="10" type="dt"/>
          </p:nvPr>
        </p:nvSpPr>
        <p:spPr>
          <a:xfrm>
            <a:off x="1306958" y="9911198"/>
            <a:ext cx="4277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02" name="Google Shape;102;g138688ed48d_0_9"/>
          <p:cNvSpPr txBox="1"/>
          <p:nvPr>
            <p:ph idx="11" type="ftr"/>
          </p:nvPr>
        </p:nvSpPr>
        <p:spPr>
          <a:xfrm>
            <a:off x="6297162" y="9911198"/>
            <a:ext cx="6416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03" name="Google Shape;103;g138688ed48d_0_9"/>
          <p:cNvSpPr txBox="1"/>
          <p:nvPr>
            <p:ph idx="12" type="sldNum"/>
          </p:nvPr>
        </p:nvSpPr>
        <p:spPr>
          <a:xfrm>
            <a:off x="13426024" y="9911198"/>
            <a:ext cx="4277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2">
  <p:cSld name="OBJECT_2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49056fe734_0_513"/>
          <p:cNvSpPr txBox="1"/>
          <p:nvPr>
            <p:ph type="title"/>
          </p:nvPr>
        </p:nvSpPr>
        <p:spPr>
          <a:xfrm>
            <a:off x="1306958" y="569325"/>
            <a:ext cx="16396500" cy="20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06" name="Google Shape;106;g149056fe734_0_513"/>
          <p:cNvSpPr txBox="1"/>
          <p:nvPr>
            <p:ph idx="1" type="body"/>
          </p:nvPr>
        </p:nvSpPr>
        <p:spPr>
          <a:xfrm>
            <a:off x="1306958" y="2846623"/>
            <a:ext cx="16396500" cy="67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50" spcFirstLastPara="1" rIns="142550" wrap="square" tIns="7125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indent="-40640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2pPr>
            <a:lvl3pPr indent="-4064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indent="-4064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4pPr>
            <a:lvl5pPr indent="-4064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5pPr>
            <a:lvl6pPr indent="-4064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indent="-4064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indent="-4064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indent="-4064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/>
        </p:txBody>
      </p:sp>
      <p:sp>
        <p:nvSpPr>
          <p:cNvPr id="107" name="Google Shape;107;g149056fe734_0_513"/>
          <p:cNvSpPr txBox="1"/>
          <p:nvPr>
            <p:ph idx="10" type="dt"/>
          </p:nvPr>
        </p:nvSpPr>
        <p:spPr>
          <a:xfrm>
            <a:off x="1306958" y="9911198"/>
            <a:ext cx="4277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08" name="Google Shape;108;g149056fe734_0_513"/>
          <p:cNvSpPr txBox="1"/>
          <p:nvPr>
            <p:ph idx="11" type="ftr"/>
          </p:nvPr>
        </p:nvSpPr>
        <p:spPr>
          <a:xfrm>
            <a:off x="6297162" y="9911198"/>
            <a:ext cx="6416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09" name="Google Shape;109;g149056fe734_0_513"/>
          <p:cNvSpPr txBox="1"/>
          <p:nvPr>
            <p:ph idx="12" type="sldNum"/>
          </p:nvPr>
        </p:nvSpPr>
        <p:spPr>
          <a:xfrm>
            <a:off x="13426024" y="9911198"/>
            <a:ext cx="4277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OBJECT_1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49056fe734_0_365"/>
          <p:cNvSpPr txBox="1"/>
          <p:nvPr>
            <p:ph type="title"/>
          </p:nvPr>
        </p:nvSpPr>
        <p:spPr>
          <a:xfrm>
            <a:off x="1306958" y="569325"/>
            <a:ext cx="16396500" cy="20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12" name="Google Shape;112;g149056fe734_0_365"/>
          <p:cNvSpPr txBox="1"/>
          <p:nvPr>
            <p:ph idx="1" type="body"/>
          </p:nvPr>
        </p:nvSpPr>
        <p:spPr>
          <a:xfrm>
            <a:off x="1306958" y="2846623"/>
            <a:ext cx="16396500" cy="67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50" spcFirstLastPara="1" rIns="142550" wrap="square" tIns="7125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indent="-40640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2pPr>
            <a:lvl3pPr indent="-4064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3pPr>
            <a:lvl4pPr indent="-40640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4pPr>
            <a:lvl5pPr indent="-40640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5pPr>
            <a:lvl6pPr indent="-40640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6pPr>
            <a:lvl7pPr indent="-406400" lvl="6" marL="3200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7pPr>
            <a:lvl8pPr indent="-40640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8pPr>
            <a:lvl9pPr indent="-406400" lvl="8" marL="411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9pPr>
          </a:lstStyle>
          <a:p/>
        </p:txBody>
      </p:sp>
      <p:sp>
        <p:nvSpPr>
          <p:cNvPr id="113" name="Google Shape;113;g149056fe734_0_365"/>
          <p:cNvSpPr txBox="1"/>
          <p:nvPr>
            <p:ph idx="10" type="dt"/>
          </p:nvPr>
        </p:nvSpPr>
        <p:spPr>
          <a:xfrm>
            <a:off x="1306958" y="9911198"/>
            <a:ext cx="4277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14" name="Google Shape;114;g149056fe734_0_365"/>
          <p:cNvSpPr txBox="1"/>
          <p:nvPr>
            <p:ph idx="11" type="ftr"/>
          </p:nvPr>
        </p:nvSpPr>
        <p:spPr>
          <a:xfrm>
            <a:off x="6297162" y="9911198"/>
            <a:ext cx="6416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15" name="Google Shape;115;g149056fe734_0_365"/>
          <p:cNvSpPr txBox="1"/>
          <p:nvPr>
            <p:ph idx="12" type="sldNum"/>
          </p:nvPr>
        </p:nvSpPr>
        <p:spPr>
          <a:xfrm>
            <a:off x="13426024" y="9911198"/>
            <a:ext cx="4277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8688ed48d_0_13"/>
          <p:cNvSpPr txBox="1"/>
          <p:nvPr/>
        </p:nvSpPr>
        <p:spPr>
          <a:xfrm>
            <a:off x="455140" y="2209414"/>
            <a:ext cx="16396500" cy="62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50" spcFirstLastPara="1" rIns="142550" wrap="square" tIns="712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61F4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rgbClr val="861F41"/>
                </a:solidFill>
                <a:latin typeface="Lato"/>
                <a:ea typeface="Lato"/>
                <a:cs typeface="Lato"/>
                <a:sym typeface="Lato"/>
              </a:rPr>
              <a:t>Roles and Responsibilities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355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Schedule, plan, and organize all SEC meetings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355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Propose ad-hoc committees as needed to organize SEC activities and initiatives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355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Manage the Executive Board to ensure we are accomplishing our goals and fulfilling all responsibilities outlined in the Constitution and Bylaws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355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Coordinate tasks among the Directors and Chairs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355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Serve as spokesperson for the SEC and external liaison</a:t>
            </a:r>
            <a:endParaRPr b="0" i="0" sz="37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61F41"/>
              </a:buClr>
              <a:buSzPts val="3700"/>
              <a:buFont typeface="Arial"/>
              <a:buNone/>
            </a:pPr>
            <a:r>
              <a:rPr b="1" i="0" lang="en-US" sz="3700" u="none" cap="none" strike="noStrike">
                <a:solidFill>
                  <a:srgbClr val="861F41"/>
                </a:solidFill>
                <a:latin typeface="Lato"/>
                <a:ea typeface="Lato"/>
                <a:cs typeface="Lato"/>
                <a:sym typeface="Lato"/>
              </a:rPr>
              <a:t>Key Initiatives for Next Year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355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Formalize our relationships across the College of Engineering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355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Increase our outreach to SEC alumni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355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Scale events (Expo, E-Ball, E-Week) to match our newfound footprint on campus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355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Ensure consistency across events to preserve SEC brand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8" name="Google Shape;118;g138688ed48d_0_13"/>
          <p:cNvSpPr txBox="1"/>
          <p:nvPr/>
        </p:nvSpPr>
        <p:spPr>
          <a:xfrm>
            <a:off x="455142" y="317340"/>
            <a:ext cx="12108900" cy="20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50" spcFirstLastPara="1" rIns="142550" wrap="square" tIns="712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Lato"/>
              <a:buNone/>
            </a:pPr>
            <a:r>
              <a:rPr b="0" i="0" lang="en-US" sz="69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President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Lato"/>
              <a:buNone/>
            </a:pPr>
            <a:r>
              <a:rPr b="0" i="0" lang="en-US" sz="37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Ryan Gniadek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138688ed48d_0_13"/>
          <p:cNvSpPr txBox="1"/>
          <p:nvPr>
            <p:ph idx="10" type="dt"/>
          </p:nvPr>
        </p:nvSpPr>
        <p:spPr>
          <a:xfrm>
            <a:off x="1306958" y="9911198"/>
            <a:ext cx="4277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20" name="Google Shape;120;g138688ed48d_0_13"/>
          <p:cNvSpPr txBox="1"/>
          <p:nvPr>
            <p:ph idx="11" type="ftr"/>
          </p:nvPr>
        </p:nvSpPr>
        <p:spPr>
          <a:xfrm>
            <a:off x="6297162" y="9911198"/>
            <a:ext cx="6416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121" name="Google Shape;121;g138688ed48d_0_13"/>
          <p:cNvSpPr txBox="1"/>
          <p:nvPr>
            <p:ph idx="12" type="sldNum"/>
          </p:nvPr>
        </p:nvSpPr>
        <p:spPr>
          <a:xfrm>
            <a:off x="13426024" y="9911198"/>
            <a:ext cx="4277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49056fe734_0_93"/>
          <p:cNvSpPr txBox="1"/>
          <p:nvPr>
            <p:ph type="ctrTitle"/>
          </p:nvPr>
        </p:nvSpPr>
        <p:spPr>
          <a:xfrm>
            <a:off x="712886" y="2214589"/>
            <a:ext cx="8079300" cy="152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2" name="Google Shape;22;g149056fe734_0_93"/>
          <p:cNvSpPr txBox="1"/>
          <p:nvPr>
            <p:ph idx="1" type="subTitle"/>
          </p:nvPr>
        </p:nvSpPr>
        <p:spPr>
          <a:xfrm>
            <a:off x="1425772" y="4039729"/>
            <a:ext cx="6653700" cy="18219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3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9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5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g149056fe734_0_93"/>
          <p:cNvSpPr txBox="1"/>
          <p:nvPr>
            <p:ph idx="10" type="dt"/>
          </p:nvPr>
        </p:nvSpPr>
        <p:spPr>
          <a:xfrm>
            <a:off x="475258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g149056fe734_0_93"/>
          <p:cNvSpPr txBox="1"/>
          <p:nvPr>
            <p:ph idx="11" type="ftr"/>
          </p:nvPr>
        </p:nvSpPr>
        <p:spPr>
          <a:xfrm>
            <a:off x="3247593" y="6607466"/>
            <a:ext cx="3009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g149056fe734_0_93"/>
          <p:cNvSpPr txBox="1"/>
          <p:nvPr>
            <p:ph idx="12" type="sldNum"/>
          </p:nvPr>
        </p:nvSpPr>
        <p:spPr>
          <a:xfrm>
            <a:off x="6812024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149056fe734_0_99"/>
          <p:cNvSpPr txBox="1"/>
          <p:nvPr>
            <p:ph type="title"/>
          </p:nvPr>
        </p:nvSpPr>
        <p:spPr>
          <a:xfrm>
            <a:off x="475257" y="285488"/>
            <a:ext cx="8554500" cy="11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8" name="Google Shape;28;g149056fe734_0_99"/>
          <p:cNvSpPr txBox="1"/>
          <p:nvPr>
            <p:ph idx="1" type="body"/>
          </p:nvPr>
        </p:nvSpPr>
        <p:spPr>
          <a:xfrm>
            <a:off x="475257" y="1663418"/>
            <a:ext cx="8554500" cy="47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indent="-41275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1pPr>
            <a:lvl2pPr indent="-41275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/>
            </a:lvl2pPr>
            <a:lvl3pPr indent="-41275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3pPr>
            <a:lvl4pPr indent="-41275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/>
            </a:lvl4pPr>
            <a:lvl5pPr indent="-41275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»"/>
              <a:defRPr/>
            </a:lvl5pPr>
            <a:lvl6pPr indent="-41275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6pPr>
            <a:lvl7pPr indent="-41275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7pPr>
            <a:lvl8pPr indent="-41275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8pPr>
            <a:lvl9pPr indent="-412750" lvl="8" marL="4114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/>
            </a:lvl9pPr>
          </a:lstStyle>
          <a:p/>
        </p:txBody>
      </p:sp>
      <p:sp>
        <p:nvSpPr>
          <p:cNvPr id="29" name="Google Shape;29;g149056fe734_0_99"/>
          <p:cNvSpPr txBox="1"/>
          <p:nvPr>
            <p:ph idx="10" type="dt"/>
          </p:nvPr>
        </p:nvSpPr>
        <p:spPr>
          <a:xfrm>
            <a:off x="475258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g149056fe734_0_99"/>
          <p:cNvSpPr txBox="1"/>
          <p:nvPr>
            <p:ph idx="11" type="ftr"/>
          </p:nvPr>
        </p:nvSpPr>
        <p:spPr>
          <a:xfrm>
            <a:off x="3247593" y="6607466"/>
            <a:ext cx="3009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g149056fe734_0_99"/>
          <p:cNvSpPr txBox="1"/>
          <p:nvPr>
            <p:ph idx="12" type="sldNum"/>
          </p:nvPr>
        </p:nvSpPr>
        <p:spPr>
          <a:xfrm>
            <a:off x="6812024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49056fe734_0_105"/>
          <p:cNvSpPr txBox="1"/>
          <p:nvPr>
            <p:ph type="title"/>
          </p:nvPr>
        </p:nvSpPr>
        <p:spPr>
          <a:xfrm>
            <a:off x="750841" y="4581001"/>
            <a:ext cx="8079300" cy="14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  <a:defRPr b="1" sz="4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34" name="Google Shape;34;g149056fe734_0_105"/>
          <p:cNvSpPr txBox="1"/>
          <p:nvPr>
            <p:ph idx="1" type="body"/>
          </p:nvPr>
        </p:nvSpPr>
        <p:spPr>
          <a:xfrm>
            <a:off x="750841" y="3021547"/>
            <a:ext cx="8079300" cy="1560000"/>
          </a:xfrm>
          <a:prstGeom prst="rect">
            <a:avLst/>
          </a:prstGeom>
          <a:noFill/>
          <a:ln>
            <a:noFill/>
          </a:ln>
        </p:spPr>
        <p:txBody>
          <a:bodyPr anchorCtr="0" anchor="b" bIns="71250" lIns="142575" spcFirstLastPara="1" rIns="142575" wrap="square" tIns="7125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g149056fe734_0_105"/>
          <p:cNvSpPr txBox="1"/>
          <p:nvPr>
            <p:ph idx="10" type="dt"/>
          </p:nvPr>
        </p:nvSpPr>
        <p:spPr>
          <a:xfrm>
            <a:off x="475258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g149056fe734_0_105"/>
          <p:cNvSpPr txBox="1"/>
          <p:nvPr>
            <p:ph idx="11" type="ftr"/>
          </p:nvPr>
        </p:nvSpPr>
        <p:spPr>
          <a:xfrm>
            <a:off x="3247593" y="6607466"/>
            <a:ext cx="3009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g149056fe734_0_105"/>
          <p:cNvSpPr txBox="1"/>
          <p:nvPr>
            <p:ph idx="12" type="sldNum"/>
          </p:nvPr>
        </p:nvSpPr>
        <p:spPr>
          <a:xfrm>
            <a:off x="6812024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149056fe734_0_111"/>
          <p:cNvSpPr txBox="1"/>
          <p:nvPr>
            <p:ph type="title"/>
          </p:nvPr>
        </p:nvSpPr>
        <p:spPr>
          <a:xfrm>
            <a:off x="475257" y="285488"/>
            <a:ext cx="8554500" cy="11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40" name="Google Shape;40;g149056fe734_0_111"/>
          <p:cNvSpPr txBox="1"/>
          <p:nvPr>
            <p:ph idx="1" type="body"/>
          </p:nvPr>
        </p:nvSpPr>
        <p:spPr>
          <a:xfrm>
            <a:off x="475258" y="1663418"/>
            <a:ext cx="4198200" cy="47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indent="-41275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1pPr>
            <a:lvl2pPr indent="-3873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2pPr>
            <a:lvl3pPr indent="-36195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3pPr>
            <a:lvl4pPr indent="-3492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4pPr>
            <a:lvl5pPr indent="-34925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 sz="1900"/>
            </a:lvl5pPr>
            <a:lvl6pPr indent="-34925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6pPr>
            <a:lvl7pPr indent="-34925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7pPr>
            <a:lvl8pPr indent="-34925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8pPr>
            <a:lvl9pPr indent="-34925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9pPr>
          </a:lstStyle>
          <a:p/>
        </p:txBody>
      </p:sp>
      <p:sp>
        <p:nvSpPr>
          <p:cNvPr id="41" name="Google Shape;41;g149056fe734_0_111"/>
          <p:cNvSpPr txBox="1"/>
          <p:nvPr>
            <p:ph idx="2" type="body"/>
          </p:nvPr>
        </p:nvSpPr>
        <p:spPr>
          <a:xfrm>
            <a:off x="4831785" y="1663418"/>
            <a:ext cx="4198200" cy="47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indent="-41275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•"/>
              <a:defRPr sz="2900"/>
            </a:lvl1pPr>
            <a:lvl2pPr indent="-3873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500"/>
              <a:buChar char="–"/>
              <a:defRPr sz="2500"/>
            </a:lvl2pPr>
            <a:lvl3pPr indent="-36195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3pPr>
            <a:lvl4pPr indent="-3492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4pPr>
            <a:lvl5pPr indent="-34925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 sz="1900"/>
            </a:lvl5pPr>
            <a:lvl6pPr indent="-34925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6pPr>
            <a:lvl7pPr indent="-34925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7pPr>
            <a:lvl8pPr indent="-34925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8pPr>
            <a:lvl9pPr indent="-34925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9pPr>
          </a:lstStyle>
          <a:p/>
        </p:txBody>
      </p:sp>
      <p:sp>
        <p:nvSpPr>
          <p:cNvPr id="42" name="Google Shape;42;g149056fe734_0_111"/>
          <p:cNvSpPr txBox="1"/>
          <p:nvPr>
            <p:ph idx="10" type="dt"/>
          </p:nvPr>
        </p:nvSpPr>
        <p:spPr>
          <a:xfrm>
            <a:off x="475258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g149056fe734_0_111"/>
          <p:cNvSpPr txBox="1"/>
          <p:nvPr>
            <p:ph idx="11" type="ftr"/>
          </p:nvPr>
        </p:nvSpPr>
        <p:spPr>
          <a:xfrm>
            <a:off x="3247593" y="6607466"/>
            <a:ext cx="3009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g149056fe734_0_111"/>
          <p:cNvSpPr txBox="1"/>
          <p:nvPr>
            <p:ph idx="12" type="sldNum"/>
          </p:nvPr>
        </p:nvSpPr>
        <p:spPr>
          <a:xfrm>
            <a:off x="6812024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49056fe734_0_118"/>
          <p:cNvSpPr txBox="1"/>
          <p:nvPr>
            <p:ph type="title"/>
          </p:nvPr>
        </p:nvSpPr>
        <p:spPr>
          <a:xfrm>
            <a:off x="475257" y="285488"/>
            <a:ext cx="8554500" cy="11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47" name="Google Shape;47;g149056fe734_0_118"/>
          <p:cNvSpPr txBox="1"/>
          <p:nvPr>
            <p:ph idx="1" type="body"/>
          </p:nvPr>
        </p:nvSpPr>
        <p:spPr>
          <a:xfrm>
            <a:off x="475258" y="1595760"/>
            <a:ext cx="4200000" cy="665400"/>
          </a:xfrm>
          <a:prstGeom prst="rect">
            <a:avLst/>
          </a:prstGeom>
          <a:noFill/>
          <a:ln>
            <a:noFill/>
          </a:ln>
        </p:spPr>
        <p:txBody>
          <a:bodyPr anchorCtr="0" anchor="b" bIns="71250" lIns="142575" spcFirstLastPara="1" rIns="142575" wrap="square" tIns="7125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b="1" sz="25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b="1" sz="19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9pPr>
          </a:lstStyle>
          <a:p/>
        </p:txBody>
      </p:sp>
      <p:sp>
        <p:nvSpPr>
          <p:cNvPr id="48" name="Google Shape;48;g149056fe734_0_118"/>
          <p:cNvSpPr txBox="1"/>
          <p:nvPr>
            <p:ph idx="2" type="body"/>
          </p:nvPr>
        </p:nvSpPr>
        <p:spPr>
          <a:xfrm>
            <a:off x="475258" y="2260797"/>
            <a:ext cx="4200000" cy="41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indent="-38735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indent="-3619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indent="-34925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indent="-3365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indent="-33655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indent="-33655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49" name="Google Shape;49;g149056fe734_0_118"/>
          <p:cNvSpPr txBox="1"/>
          <p:nvPr>
            <p:ph idx="3" type="body"/>
          </p:nvPr>
        </p:nvSpPr>
        <p:spPr>
          <a:xfrm>
            <a:off x="4828485" y="1595760"/>
            <a:ext cx="4201800" cy="665400"/>
          </a:xfrm>
          <a:prstGeom prst="rect">
            <a:avLst/>
          </a:prstGeom>
          <a:noFill/>
          <a:ln>
            <a:noFill/>
          </a:ln>
        </p:spPr>
        <p:txBody>
          <a:bodyPr anchorCtr="0" anchor="b" bIns="71250" lIns="142575" spcFirstLastPara="1" rIns="142575" wrap="square" tIns="7125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b="1" sz="25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 sz="2100"/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b="1" sz="1900"/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5pPr>
            <a:lvl6pPr indent="-228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6pPr>
            <a:lvl7pPr indent="-228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7pPr>
            <a:lvl8pPr indent="-228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8pPr>
            <a:lvl9pPr indent="-228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9pPr>
          </a:lstStyle>
          <a:p/>
        </p:txBody>
      </p:sp>
      <p:sp>
        <p:nvSpPr>
          <p:cNvPr id="50" name="Google Shape;50;g149056fe734_0_118"/>
          <p:cNvSpPr txBox="1"/>
          <p:nvPr>
            <p:ph idx="4" type="body"/>
          </p:nvPr>
        </p:nvSpPr>
        <p:spPr>
          <a:xfrm>
            <a:off x="4828485" y="2260797"/>
            <a:ext cx="4201800" cy="41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indent="-38735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1pPr>
            <a:lvl2pPr indent="-3619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indent="-34925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indent="-3365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indent="-33655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indent="-33655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51" name="Google Shape;51;g149056fe734_0_118"/>
          <p:cNvSpPr txBox="1"/>
          <p:nvPr>
            <p:ph idx="10" type="dt"/>
          </p:nvPr>
        </p:nvSpPr>
        <p:spPr>
          <a:xfrm>
            <a:off x="475258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g149056fe734_0_118"/>
          <p:cNvSpPr txBox="1"/>
          <p:nvPr>
            <p:ph idx="11" type="ftr"/>
          </p:nvPr>
        </p:nvSpPr>
        <p:spPr>
          <a:xfrm>
            <a:off x="3247593" y="6607466"/>
            <a:ext cx="3009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g149056fe734_0_118"/>
          <p:cNvSpPr txBox="1"/>
          <p:nvPr>
            <p:ph idx="12" type="sldNum"/>
          </p:nvPr>
        </p:nvSpPr>
        <p:spPr>
          <a:xfrm>
            <a:off x="6812024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49056fe734_0_127"/>
          <p:cNvSpPr txBox="1"/>
          <p:nvPr>
            <p:ph type="title"/>
          </p:nvPr>
        </p:nvSpPr>
        <p:spPr>
          <a:xfrm>
            <a:off x="475257" y="285488"/>
            <a:ext cx="8554500" cy="11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56" name="Google Shape;56;g149056fe734_0_127"/>
          <p:cNvSpPr txBox="1"/>
          <p:nvPr>
            <p:ph idx="10" type="dt"/>
          </p:nvPr>
        </p:nvSpPr>
        <p:spPr>
          <a:xfrm>
            <a:off x="475258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g149056fe734_0_127"/>
          <p:cNvSpPr txBox="1"/>
          <p:nvPr>
            <p:ph idx="11" type="ftr"/>
          </p:nvPr>
        </p:nvSpPr>
        <p:spPr>
          <a:xfrm>
            <a:off x="3247593" y="6607466"/>
            <a:ext cx="3009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g149056fe734_0_127"/>
          <p:cNvSpPr txBox="1"/>
          <p:nvPr>
            <p:ph idx="12" type="sldNum"/>
          </p:nvPr>
        </p:nvSpPr>
        <p:spPr>
          <a:xfrm>
            <a:off x="6812024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49056fe734_0_132"/>
          <p:cNvSpPr txBox="1"/>
          <p:nvPr>
            <p:ph type="title"/>
          </p:nvPr>
        </p:nvSpPr>
        <p:spPr>
          <a:xfrm>
            <a:off x="475258" y="283837"/>
            <a:ext cx="3127200" cy="1208100"/>
          </a:xfrm>
          <a:prstGeom prst="rect">
            <a:avLst/>
          </a:prstGeom>
          <a:noFill/>
          <a:ln>
            <a:noFill/>
          </a:ln>
        </p:spPr>
        <p:txBody>
          <a:bodyPr anchorCtr="0" anchor="b" bIns="71250" lIns="142575" spcFirstLastPara="1" rIns="142575" wrap="square" tIns="712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b="1" sz="2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61" name="Google Shape;61;g149056fe734_0_132"/>
          <p:cNvSpPr txBox="1"/>
          <p:nvPr>
            <p:ph idx="1" type="body"/>
          </p:nvPr>
        </p:nvSpPr>
        <p:spPr>
          <a:xfrm>
            <a:off x="3716250" y="283838"/>
            <a:ext cx="5313300" cy="60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indent="-43815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Char char="•"/>
              <a:defRPr sz="3300"/>
            </a:lvl1pPr>
            <a:lvl2pPr indent="-41275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Char char="–"/>
              <a:defRPr sz="2900"/>
            </a:lvl2pPr>
            <a:lvl3pPr indent="-38735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500"/>
            </a:lvl3pPr>
            <a:lvl4pPr indent="-36195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4pPr>
            <a:lvl5pPr indent="-36195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 sz="2100"/>
            </a:lvl5pPr>
            <a:lvl6pPr indent="-36195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indent="-36195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indent="-36195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indent="-36195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/>
        </p:txBody>
      </p:sp>
      <p:sp>
        <p:nvSpPr>
          <p:cNvPr id="62" name="Google Shape;62;g149056fe734_0_132"/>
          <p:cNvSpPr txBox="1"/>
          <p:nvPr>
            <p:ph idx="2" type="body"/>
          </p:nvPr>
        </p:nvSpPr>
        <p:spPr>
          <a:xfrm>
            <a:off x="475258" y="1491796"/>
            <a:ext cx="3127200" cy="48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3" name="Google Shape;63;g149056fe734_0_132"/>
          <p:cNvSpPr txBox="1"/>
          <p:nvPr>
            <p:ph idx="10" type="dt"/>
          </p:nvPr>
        </p:nvSpPr>
        <p:spPr>
          <a:xfrm>
            <a:off x="475258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g149056fe734_0_132"/>
          <p:cNvSpPr txBox="1"/>
          <p:nvPr>
            <p:ph idx="11" type="ftr"/>
          </p:nvPr>
        </p:nvSpPr>
        <p:spPr>
          <a:xfrm>
            <a:off x="3247593" y="6607466"/>
            <a:ext cx="3009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g149056fe734_0_132"/>
          <p:cNvSpPr txBox="1"/>
          <p:nvPr>
            <p:ph idx="12" type="sldNum"/>
          </p:nvPr>
        </p:nvSpPr>
        <p:spPr>
          <a:xfrm>
            <a:off x="6812024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49056fe734_0_139"/>
          <p:cNvSpPr txBox="1"/>
          <p:nvPr>
            <p:ph type="title"/>
          </p:nvPr>
        </p:nvSpPr>
        <p:spPr>
          <a:xfrm>
            <a:off x="1863076" y="4990253"/>
            <a:ext cx="57030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b" bIns="71250" lIns="142575" spcFirstLastPara="1" rIns="142575" wrap="square" tIns="7125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  <a:defRPr b="1" sz="2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68" name="Google Shape;68;g149056fe734_0_139"/>
          <p:cNvSpPr/>
          <p:nvPr>
            <p:ph idx="2" type="pic"/>
          </p:nvPr>
        </p:nvSpPr>
        <p:spPr>
          <a:xfrm>
            <a:off x="1863076" y="636984"/>
            <a:ext cx="5703000" cy="42774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g149056fe734_0_139"/>
          <p:cNvSpPr txBox="1"/>
          <p:nvPr>
            <p:ph idx="1" type="body"/>
          </p:nvPr>
        </p:nvSpPr>
        <p:spPr>
          <a:xfrm>
            <a:off x="1863076" y="5579380"/>
            <a:ext cx="5703000" cy="8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228600" lvl="1" marL="914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0" name="Google Shape;70;g149056fe734_0_139"/>
          <p:cNvSpPr txBox="1"/>
          <p:nvPr>
            <p:ph idx="10" type="dt"/>
          </p:nvPr>
        </p:nvSpPr>
        <p:spPr>
          <a:xfrm>
            <a:off x="475258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g149056fe734_0_139"/>
          <p:cNvSpPr txBox="1"/>
          <p:nvPr>
            <p:ph idx="11" type="ftr"/>
          </p:nvPr>
        </p:nvSpPr>
        <p:spPr>
          <a:xfrm>
            <a:off x="3247593" y="6607466"/>
            <a:ext cx="3009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g149056fe734_0_139"/>
          <p:cNvSpPr txBox="1"/>
          <p:nvPr>
            <p:ph idx="12" type="sldNum"/>
          </p:nvPr>
        </p:nvSpPr>
        <p:spPr>
          <a:xfrm>
            <a:off x="6812024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49056fe734_0_82"/>
          <p:cNvSpPr txBox="1"/>
          <p:nvPr>
            <p:ph type="title"/>
          </p:nvPr>
        </p:nvSpPr>
        <p:spPr>
          <a:xfrm>
            <a:off x="475257" y="285488"/>
            <a:ext cx="8554500" cy="118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None/>
              <a:defRPr b="0" i="0" sz="4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0" i="0" sz="2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149056fe734_0_82"/>
          <p:cNvSpPr txBox="1"/>
          <p:nvPr>
            <p:ph idx="1" type="body"/>
          </p:nvPr>
        </p:nvSpPr>
        <p:spPr>
          <a:xfrm>
            <a:off x="475257" y="1663418"/>
            <a:ext cx="8554500" cy="47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75" spcFirstLastPara="1" rIns="142575" wrap="square" tIns="71250">
            <a:normAutofit/>
          </a:bodyPr>
          <a:lstStyle>
            <a:lvl1pPr indent="-43815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Char char="–"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735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»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195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195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195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195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g149056fe734_0_82"/>
          <p:cNvSpPr txBox="1"/>
          <p:nvPr>
            <p:ph idx="12" type="sldNum"/>
          </p:nvPr>
        </p:nvSpPr>
        <p:spPr>
          <a:xfrm>
            <a:off x="6812024" y="6607466"/>
            <a:ext cx="22179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75" spcFirstLastPara="1" rIns="142575" wrap="square" tIns="712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38688ed48d_0_0"/>
          <p:cNvSpPr txBox="1"/>
          <p:nvPr>
            <p:ph type="title"/>
          </p:nvPr>
        </p:nvSpPr>
        <p:spPr>
          <a:xfrm>
            <a:off x="1306958" y="569325"/>
            <a:ext cx="16396500" cy="20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Lato"/>
              <a:buNone/>
              <a:defRPr b="0" i="0" sz="69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g138688ed48d_0_0"/>
          <p:cNvSpPr txBox="1"/>
          <p:nvPr>
            <p:ph idx="1" type="body"/>
          </p:nvPr>
        </p:nvSpPr>
        <p:spPr>
          <a:xfrm>
            <a:off x="1306958" y="2846623"/>
            <a:ext cx="16396500" cy="6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50" spcFirstLastPara="1" rIns="142550" wrap="square" tIns="71250">
            <a:normAutofit/>
          </a:bodyPr>
          <a:lstStyle>
            <a:lvl1pPr indent="-508000" lvl="0" marL="4572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Lato"/>
              <a:buChar char="•"/>
              <a:defRPr b="0" i="0" sz="4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463550" lvl="1" marL="9144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Lato"/>
              <a:buChar char="•"/>
              <a:defRPr b="0" i="0" sz="37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425450" lvl="2" marL="13716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Lato"/>
              <a:buChar char="•"/>
              <a:defRPr b="0" i="0" sz="31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Char char="•"/>
              <a:defRPr b="0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Char char="•"/>
              <a:defRPr b="0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Char char="•"/>
              <a:defRPr b="0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Char char="•"/>
              <a:defRPr b="0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Char char="•"/>
              <a:defRPr b="0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Char char="•"/>
              <a:defRPr b="0" i="0" sz="2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8" name="Google Shape;88;g138688ed48d_0_0"/>
          <p:cNvSpPr txBox="1"/>
          <p:nvPr>
            <p:ph idx="10" type="dt"/>
          </p:nvPr>
        </p:nvSpPr>
        <p:spPr>
          <a:xfrm>
            <a:off x="1306958" y="9911198"/>
            <a:ext cx="4277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g138688ed48d_0_0"/>
          <p:cNvSpPr txBox="1"/>
          <p:nvPr>
            <p:ph idx="11" type="ftr"/>
          </p:nvPr>
        </p:nvSpPr>
        <p:spPr>
          <a:xfrm>
            <a:off x="6297162" y="9911198"/>
            <a:ext cx="64161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g138688ed48d_0_0"/>
          <p:cNvSpPr txBox="1"/>
          <p:nvPr>
            <p:ph idx="12" type="sldNum"/>
          </p:nvPr>
        </p:nvSpPr>
        <p:spPr>
          <a:xfrm>
            <a:off x="13426024" y="9911198"/>
            <a:ext cx="42774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b="0" i="0" sz="1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g138688ed48d_0_0"/>
          <p:cNvSpPr/>
          <p:nvPr/>
        </p:nvSpPr>
        <p:spPr>
          <a:xfrm>
            <a:off x="0" y="9207325"/>
            <a:ext cx="7982309" cy="1488608"/>
          </a:xfrm>
          <a:custGeom>
            <a:rect b="b" l="l" r="r" t="t"/>
            <a:pathLst>
              <a:path extrusionOk="0" h="3792632" w="13472252">
                <a:moveTo>
                  <a:pt x="13472252" y="3792632"/>
                </a:moveTo>
                <a:lnTo>
                  <a:pt x="0" y="3792632"/>
                </a:lnTo>
                <a:lnTo>
                  <a:pt x="0" y="0"/>
                </a:lnTo>
                <a:lnTo>
                  <a:pt x="13472252" y="3792632"/>
                </a:lnTo>
                <a:close/>
              </a:path>
            </a:pathLst>
          </a:custGeom>
          <a:solidFill>
            <a:srgbClr val="861F41"/>
          </a:solidFill>
          <a:ln>
            <a:noFill/>
          </a:ln>
        </p:spPr>
      </p:sp>
      <p:sp>
        <p:nvSpPr>
          <p:cNvPr id="92" name="Google Shape;92;g138688ed48d_0_0"/>
          <p:cNvSpPr/>
          <p:nvPr/>
        </p:nvSpPr>
        <p:spPr>
          <a:xfrm rot="10800000">
            <a:off x="11027991" y="-2533"/>
            <a:ext cx="7982309" cy="1488608"/>
          </a:xfrm>
          <a:custGeom>
            <a:rect b="b" l="l" r="r" t="t"/>
            <a:pathLst>
              <a:path extrusionOk="0" h="3792632" w="13472252">
                <a:moveTo>
                  <a:pt x="13472252" y="3792632"/>
                </a:moveTo>
                <a:lnTo>
                  <a:pt x="0" y="3792632"/>
                </a:lnTo>
                <a:lnTo>
                  <a:pt x="0" y="0"/>
                </a:lnTo>
                <a:lnTo>
                  <a:pt x="13472252" y="3792632"/>
                </a:lnTo>
                <a:close/>
              </a:path>
            </a:pathLst>
          </a:custGeom>
          <a:solidFill>
            <a:srgbClr val="E87722">
              <a:alpha val="84313"/>
            </a:srgbClr>
          </a:solidFill>
          <a:ln>
            <a:noFill/>
          </a:ln>
        </p:spPr>
      </p:sp>
      <p:pic>
        <p:nvPicPr>
          <p:cNvPr id="93" name="Google Shape;93;g138688ed48d_0_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5173784" y="8934217"/>
            <a:ext cx="2767187" cy="138490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  <p:sldLayoutId id="2147483662" r:id="rId3"/>
    <p:sldLayoutId id="2147483663" r:id="rId4"/>
    <p:sldLayoutId id="2147483664" r:id="rId5"/>
    <p:sldLayoutId id="2147483665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61F4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a020a7d87b_0_5"/>
          <p:cNvSpPr txBox="1"/>
          <p:nvPr/>
        </p:nvSpPr>
        <p:spPr>
          <a:xfrm>
            <a:off x="1130125" y="1051600"/>
            <a:ext cx="16528200" cy="7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landscape has changed – Virginia Tech needs to adapt</a:t>
            </a:r>
            <a:endParaRPr b="1" sz="4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era of ‘no-cost’ or ‘low-cost’ and ‘unlimited’ online storage is ending across all cloud-based software solutions.</a:t>
            </a:r>
            <a:endParaRPr sz="3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These changes include two initiatives:</a:t>
            </a:r>
            <a:endParaRPr sz="3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Char char="-"/>
            </a:pPr>
            <a:r>
              <a:rPr b="1" lang="en-US" sz="3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Email migration: Gmail to M365 Exchange Online</a:t>
            </a:r>
            <a:endParaRPr b="1" sz="3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Char char="-"/>
            </a:pPr>
            <a:r>
              <a:rPr lang="en-US" sz="3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</a:t>
            </a:r>
            <a:r>
              <a:rPr lang="en-US" sz="3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everage security benefits that come with M365 licenses</a:t>
            </a:r>
            <a:endParaRPr sz="3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Char char="-"/>
            </a:pPr>
            <a:r>
              <a:rPr lang="en-US" sz="3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realize efficiencies of consolidating on a single email solution</a:t>
            </a:r>
            <a:endParaRPr sz="3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Char char="-"/>
            </a:pPr>
            <a:r>
              <a:rPr b="1" lang="en-US" sz="3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Google storage management</a:t>
            </a:r>
            <a:endParaRPr b="1" sz="3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ato"/>
              <a:buChar char="-"/>
            </a:pPr>
            <a:r>
              <a:rPr lang="en-US" sz="3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mitigate the fiscal impact of new Google storage charges</a:t>
            </a:r>
            <a:endParaRPr sz="3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a020a7d87b_0_18"/>
          <p:cNvSpPr txBox="1"/>
          <p:nvPr/>
        </p:nvSpPr>
        <p:spPr>
          <a:xfrm>
            <a:off x="1141250" y="962850"/>
            <a:ext cx="15945900" cy="80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About email and calendars</a:t>
            </a:r>
            <a:endParaRPr b="1" sz="4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• </a:t>
            </a:r>
            <a:r>
              <a:rPr lang="en-US" sz="3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For students and employees, email and calendar administration will centralize on Exchange Online (Microsoft).</a:t>
            </a:r>
            <a:endParaRPr sz="3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• Student email and calendar accounts will be migrated in late December 2023 and early January 2024. All migrations of student accounts will be completed over winter break.</a:t>
            </a:r>
            <a:endParaRPr sz="3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a020a7d87b_0_24"/>
          <p:cNvSpPr txBox="1"/>
          <p:nvPr/>
        </p:nvSpPr>
        <p:spPr>
          <a:xfrm>
            <a:off x="1313375" y="1229075"/>
            <a:ext cx="16084500" cy="72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About Google storage and services</a:t>
            </a:r>
            <a:endParaRPr b="1" sz="4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●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Virginia Tech will continue to centrally fund a significant amount of Google (and Microsoft) storage, but beginning in July 2024, the costs for additional Google storage allocations will be purchased by departments as needed.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●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For students, the university will provide access to Google Drive apps and storage with a </a:t>
            </a:r>
            <a:r>
              <a:rPr b="1"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GB cap</a:t>
            </a: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a020a7d87b_0_31"/>
          <p:cNvSpPr txBox="1"/>
          <p:nvPr/>
        </p:nvSpPr>
        <p:spPr>
          <a:xfrm>
            <a:off x="1313375" y="1229075"/>
            <a:ext cx="15796200" cy="72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About Shared Drives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●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Going forward, we are restricting the creation of these drives. Students will no longer be able to create Shared Drives but can participate on them if added.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●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Existing student-created shared drives must be 'claimed' by a sponsoring department if they are to continue.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●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If you are a member of one or more Shared Drives, you should take a look at the content within them and decide whether the drive should either: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○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 sponsored by a department (perhaps related to your major, club advisor, or VT employment)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○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 deleted on the scheduled date (be sure to export any files you wish to keep ahead of time)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a020a7d87b_0_38"/>
          <p:cNvSpPr txBox="1"/>
          <p:nvPr/>
        </p:nvSpPr>
        <p:spPr>
          <a:xfrm>
            <a:off x="1313375" y="1229075"/>
            <a:ext cx="15796200" cy="72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About Google Photos</a:t>
            </a:r>
            <a:endParaRPr b="1" sz="3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• Google Photos will be removed from our Google apps on </a:t>
            </a:r>
            <a:r>
              <a:rPr b="1"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January 16, 2024.</a:t>
            </a:r>
            <a:endParaRPr b="1"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• The Photos app will no longer be available on Virginia Tech Google accounts.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• Everyone needs to empty Google Photos, and stop any auto-uploads into the app. Anything left in Google Photos will count against your new storage and you will not be able to delete them after the transition. </a:t>
            </a:r>
            <a:r>
              <a:rPr b="1"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This may result in </a:t>
            </a:r>
            <a:r>
              <a:rPr b="1"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</a:t>
            </a:r>
            <a:r>
              <a:rPr b="1"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entire account being deleted.</a:t>
            </a:r>
            <a:endParaRPr b="1"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222222"/>
                </a:solidFill>
                <a:latin typeface="Lato"/>
                <a:ea typeface="Lato"/>
                <a:cs typeface="Lato"/>
                <a:sym typeface="Lato"/>
              </a:rPr>
              <a:t>• ACTION IS REQUIRED to remove all files! </a:t>
            </a:r>
            <a:r>
              <a:rPr b="1" lang="en-US" sz="3200">
                <a:solidFill>
                  <a:srgbClr val="CC0000"/>
                </a:solidFill>
                <a:latin typeface="Lato"/>
                <a:ea typeface="Lato"/>
                <a:cs typeface="Lato"/>
                <a:sym typeface="Lato"/>
              </a:rPr>
              <a:t>Be sure it’s completely emptied out by January 16, 2024</a:t>
            </a:r>
            <a:endParaRPr b="1" sz="3200">
              <a:solidFill>
                <a:srgbClr val="CC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rgbClr val="22222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222222"/>
                </a:solidFill>
                <a:latin typeface="Lato"/>
                <a:ea typeface="Lato"/>
                <a:cs typeface="Lato"/>
                <a:sym typeface="Lato"/>
              </a:rPr>
              <a:t>*Additional guidance is available! Check out the Photos page at it.vt.edu/license-changes</a:t>
            </a:r>
            <a:endParaRPr b="1" sz="3200">
              <a:solidFill>
                <a:srgbClr val="22222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a020a7d87b_0_45"/>
          <p:cNvSpPr txBox="1"/>
          <p:nvPr/>
        </p:nvSpPr>
        <p:spPr>
          <a:xfrm>
            <a:off x="1313375" y="1229075"/>
            <a:ext cx="15796200" cy="72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Post-Grad</a:t>
            </a:r>
            <a:endParaRPr b="1" sz="3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●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Historically, unlimited Google storage was also made available to VT alumni, but that is being rolled back.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●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After the transition is complete, new alumni will have the option to keep their VT email address, but access to online storage will not continue.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●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Students should keep this in mind as they approach graduation and make plans for where to store their important files.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a020a7d87b_0_58"/>
          <p:cNvSpPr txBox="1"/>
          <p:nvPr/>
        </p:nvSpPr>
        <p:spPr>
          <a:xfrm>
            <a:off x="1313375" y="1229075"/>
            <a:ext cx="15796200" cy="82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4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Know these key dates and be ready!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200">
                <a:solidFill>
                  <a:srgbClr val="E87722"/>
                </a:solidFill>
                <a:latin typeface="Lato"/>
                <a:ea typeface="Lato"/>
                <a:cs typeface="Lato"/>
                <a:sym typeface="Lato"/>
              </a:rPr>
              <a:t>Winter Break 2023-2024</a:t>
            </a:r>
            <a:endParaRPr b="1" sz="3200">
              <a:solidFill>
                <a:srgbClr val="E87722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●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Student Email and Calendars are migrated from Gmail to Microsoft Exchange Online. Migrations begin 12/27 and continue through 1/8.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E87722"/>
                </a:solidFill>
                <a:latin typeface="Lato"/>
                <a:ea typeface="Lato"/>
                <a:cs typeface="Lato"/>
                <a:sym typeface="Lato"/>
              </a:rPr>
              <a:t>January 16, 2024</a:t>
            </a:r>
            <a:endParaRPr b="1" sz="3200">
              <a:solidFill>
                <a:srgbClr val="E87722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●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Google Photos app is turned off for all users - you must have no data stored in Photos by that date, or it will count against your storage allocation, and you will be unable to remove it on your own.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*The complete timeline for all groups is available at it.vt.edu/license-changes (select ‘Timeline’)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a020a7d87b_0_51"/>
          <p:cNvSpPr txBox="1"/>
          <p:nvPr/>
        </p:nvSpPr>
        <p:spPr>
          <a:xfrm>
            <a:off x="1313375" y="1229075"/>
            <a:ext cx="15796200" cy="72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Accessing your Google storage total</a:t>
            </a:r>
            <a:endParaRPr b="1" sz="3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●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Log into MyCAT to see </a:t>
            </a:r>
            <a:r>
              <a:rPr b="1" i="1"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</a:t>
            </a: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Shared Drive storage totals (</a:t>
            </a:r>
            <a:r>
              <a:rPr b="1" lang="en-US" sz="32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mycat.ccs.vt.edu</a:t>
            </a: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431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ato"/>
              <a:buChar char="●"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can also view your total storage (not including Shared Drives) within your personal Google Drive Account. Note: More than 80% of student accounts are already under the 5 GB cap.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a020a7d87b_0_65"/>
          <p:cNvSpPr txBox="1"/>
          <p:nvPr/>
        </p:nvSpPr>
        <p:spPr>
          <a:xfrm>
            <a:off x="1313375" y="1229075"/>
            <a:ext cx="15796200" cy="82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Where can I get help?</a:t>
            </a:r>
            <a:endParaRPr b="1" sz="48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• </a:t>
            </a: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Google and Microsoft License Changes website – </a:t>
            </a:r>
            <a:r>
              <a:rPr b="1" lang="en-US" sz="32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it.vt.edu/license-changes</a:t>
            </a:r>
            <a:endParaRPr b="1" sz="32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• Specifically, there are written instructions and video tutorials for how to export files on the Support Resources page within the website.</a:t>
            </a:r>
            <a:endParaRPr sz="3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• Contact 4Help – by phone at 540-231-4357, or at </a:t>
            </a:r>
            <a:r>
              <a:rPr b="1" lang="en-US" sz="32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4help.vt.edu</a:t>
            </a:r>
            <a:endParaRPr b="1" sz="3200" u="sng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49056fe734_0_158"/>
          <p:cNvSpPr txBox="1"/>
          <p:nvPr>
            <p:ph type="ctrTitle"/>
          </p:nvPr>
        </p:nvSpPr>
        <p:spPr>
          <a:xfrm>
            <a:off x="2376288" y="1750055"/>
            <a:ext cx="142578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b" bIns="71250" lIns="142550" spcFirstLastPara="1" rIns="142550" wrap="square" tIns="7125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9400"/>
              <a:buNone/>
            </a:pPr>
            <a:r>
              <a:rPr lang="en-US">
                <a:latin typeface="Open Sans SemiBold"/>
                <a:ea typeface="Open Sans SemiBold"/>
                <a:cs typeface="Open Sans SemiBold"/>
                <a:sym typeface="Open Sans SemiBold"/>
              </a:rPr>
              <a:t>Welcome to GAM #2</a:t>
            </a:r>
            <a:endParaRPr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32" name="Google Shape;132;g149056fe734_0_158"/>
          <p:cNvSpPr txBox="1"/>
          <p:nvPr>
            <p:ph idx="1" type="subTitle"/>
          </p:nvPr>
        </p:nvSpPr>
        <p:spPr>
          <a:xfrm>
            <a:off x="2376288" y="5616511"/>
            <a:ext cx="14257800" cy="25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71250" lIns="142550" spcFirstLastPara="1" rIns="142550" wrap="square" tIns="7125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3700"/>
              <a:buNone/>
            </a:pPr>
            <a:r>
              <a:rPr lang="en-US"/>
              <a:t>Philanthropy Reminders and Google Transition Overview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9056fe734_0_377"/>
          <p:cNvSpPr txBox="1"/>
          <p:nvPr>
            <p:ph type="title"/>
          </p:nvPr>
        </p:nvSpPr>
        <p:spPr>
          <a:xfrm>
            <a:off x="1306908" y="4313200"/>
            <a:ext cx="16396500" cy="206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250" lIns="142550" spcFirstLastPara="1" rIns="142550" wrap="square" tIns="7125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>
                <a:latin typeface="Open Sans"/>
                <a:ea typeface="Open Sans"/>
                <a:cs typeface="Open Sans"/>
                <a:sym typeface="Open Sans"/>
              </a:rPr>
              <a:t>Philanthropy Information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a02a7c2d43_0_0"/>
          <p:cNvSpPr txBox="1"/>
          <p:nvPr>
            <p:ph type="title"/>
          </p:nvPr>
        </p:nvSpPr>
        <p:spPr>
          <a:xfrm>
            <a:off x="1306958" y="569325"/>
            <a:ext cx="16396500" cy="2067000"/>
          </a:xfrm>
          <a:prstGeom prst="rect">
            <a:avLst/>
          </a:prstGeom>
        </p:spPr>
        <p:txBody>
          <a:bodyPr anchorCtr="0" anchor="ctr" bIns="71250" lIns="142550" spcFirstLastPara="1" rIns="142550" wrap="square" tIns="7125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Important Information</a:t>
            </a:r>
            <a:endParaRPr b="1"/>
          </a:p>
        </p:txBody>
      </p:sp>
      <p:sp>
        <p:nvSpPr>
          <p:cNvPr id="145" name="Google Shape;145;g2a02a7c2d43_0_0"/>
          <p:cNvSpPr txBox="1"/>
          <p:nvPr>
            <p:ph idx="1" type="body"/>
          </p:nvPr>
        </p:nvSpPr>
        <p:spPr>
          <a:xfrm>
            <a:off x="1306958" y="2355348"/>
            <a:ext cx="16396500" cy="6784500"/>
          </a:xfrm>
          <a:prstGeom prst="rect">
            <a:avLst/>
          </a:prstGeom>
        </p:spPr>
        <p:txBody>
          <a:bodyPr anchorCtr="0" anchor="t" bIns="71250" lIns="142550" spcFirstLastPara="1" rIns="142550" wrap="square" tIns="71250">
            <a:normAutofit fontScale="70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Fall 2023 EOF/LNF</a:t>
            </a:r>
            <a:endParaRPr b="1"/>
          </a:p>
          <a:p>
            <a:pPr indent="-35306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3636"/>
              <a:buChar char="•"/>
            </a:pPr>
            <a:r>
              <a:rPr lang="en-US"/>
              <a:t>Receipts</a:t>
            </a:r>
            <a:r>
              <a:rPr lang="en-US"/>
              <a:t> only after 10/14/2023 will be </a:t>
            </a:r>
            <a:r>
              <a:rPr lang="en-US"/>
              <a:t>reimbursed</a:t>
            </a:r>
            <a:endParaRPr/>
          </a:p>
          <a:p>
            <a:pPr indent="-35306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3636"/>
              <a:buChar char="•"/>
            </a:pPr>
            <a:r>
              <a:rPr lang="en-US"/>
              <a:t>Only items that were approved during the application process will be reimbursed</a:t>
            </a:r>
            <a:endParaRPr/>
          </a:p>
          <a:p>
            <a:pPr indent="-35306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675"/>
              <a:buChar char="•"/>
            </a:pPr>
            <a:r>
              <a:rPr lang="en-US"/>
              <a:t>If you need to change an item please email me beforehand </a:t>
            </a:r>
            <a:endParaRPr/>
          </a:p>
          <a:p>
            <a:pPr indent="-35306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3636"/>
              <a:buChar char="•"/>
            </a:pPr>
            <a:r>
              <a:rPr lang="en-US"/>
              <a:t>Foreign Currency Receipts - Try Avoid Please</a:t>
            </a:r>
            <a:endParaRPr/>
          </a:p>
          <a:p>
            <a:pPr indent="-35306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75675"/>
              <a:buChar char="•"/>
            </a:pPr>
            <a:r>
              <a:rPr lang="en-US"/>
              <a:t>If you need to please provide a document showing the conversion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Spring 2023 EOF/LNF</a:t>
            </a:r>
            <a:endParaRPr b="1"/>
          </a:p>
          <a:p>
            <a:pPr indent="-35306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3636"/>
              <a:buChar char="•"/>
            </a:pPr>
            <a:r>
              <a:rPr lang="en-US"/>
              <a:t>Items only bought after Jan 2023 will be reimbursed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Check Pickup</a:t>
            </a:r>
            <a:endParaRPr b="1"/>
          </a:p>
          <a:p>
            <a:pPr indent="-35306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63636"/>
              <a:buChar char="•"/>
            </a:pPr>
            <a:r>
              <a:rPr lang="en-US"/>
              <a:t>Checks will be voided after 90 days if you don’t pick them up. Effective</a:t>
            </a:r>
            <a:r>
              <a:rPr b="1" lang="en-US"/>
              <a:t> January 1, 2024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ea527e9b66_0_0"/>
          <p:cNvSpPr/>
          <p:nvPr/>
        </p:nvSpPr>
        <p:spPr>
          <a:xfrm>
            <a:off x="-20925" y="5399025"/>
            <a:ext cx="19010400" cy="5294400"/>
          </a:xfrm>
          <a:prstGeom prst="rect">
            <a:avLst/>
          </a:prstGeom>
          <a:solidFill>
            <a:srgbClr val="CF452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ea527e9b66_0_0"/>
          <p:cNvSpPr txBox="1"/>
          <p:nvPr/>
        </p:nvSpPr>
        <p:spPr>
          <a:xfrm rot="219">
            <a:off x="68050" y="2624625"/>
            <a:ext cx="188742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210945" lvl="0" marL="1223010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0"/>
              <a:buFont typeface="Arial"/>
              <a:buNone/>
            </a:pPr>
            <a:r>
              <a:rPr b="1" i="0" lang="en-US" sz="72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Engineering Organization &amp; Lynn Nystrom Fund</a:t>
            </a:r>
            <a:endParaRPr b="1" i="0" sz="7200" u="none" cap="none" strike="noStrike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3" name="Google Shape;153;gea527e9b66_0_0"/>
          <p:cNvSpPr txBox="1"/>
          <p:nvPr/>
        </p:nvSpPr>
        <p:spPr>
          <a:xfrm rot="-1247">
            <a:off x="876149" y="6538206"/>
            <a:ext cx="17363701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210945" lvl="0" marL="1223010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7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Application will Open Mid-Late </a:t>
            </a:r>
            <a:r>
              <a:rPr lang="en-US" sz="7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January</a:t>
            </a:r>
            <a:endParaRPr b="0" i="0" sz="77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48095afa12_0_14"/>
          <p:cNvSpPr/>
          <p:nvPr/>
        </p:nvSpPr>
        <p:spPr>
          <a:xfrm>
            <a:off x="-20925" y="3044550"/>
            <a:ext cx="19010400" cy="7648800"/>
          </a:xfrm>
          <a:prstGeom prst="rect">
            <a:avLst/>
          </a:prstGeom>
          <a:solidFill>
            <a:srgbClr val="CF452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148095afa12_0_14"/>
          <p:cNvSpPr txBox="1"/>
          <p:nvPr/>
        </p:nvSpPr>
        <p:spPr>
          <a:xfrm rot="232">
            <a:off x="666807" y="1167250"/>
            <a:ext cx="17782500" cy="16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210945" lvl="0" marL="1223010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0"/>
              <a:buFont typeface="Arial"/>
              <a:buNone/>
            </a:pPr>
            <a:r>
              <a:rPr b="1" i="0" lang="en-US" sz="97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Engineering Organization Fund </a:t>
            </a:r>
            <a:endParaRPr b="1" i="0" sz="9700" u="none" cap="none" strike="noStrike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1" name="Google Shape;161;g148095afa12_0_14"/>
          <p:cNvSpPr txBox="1"/>
          <p:nvPr/>
        </p:nvSpPr>
        <p:spPr>
          <a:xfrm rot="-1287">
            <a:off x="1060200" y="3386411"/>
            <a:ext cx="8011501" cy="58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210945" lvl="0" marL="122301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en-US" sz="66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What you can use it for:</a:t>
            </a:r>
            <a:endParaRPr b="0" i="0" sz="66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1206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Project Materials</a:t>
            </a:r>
            <a:endParaRPr b="0" i="0" sz="48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Software</a:t>
            </a:r>
            <a:endParaRPr b="0" i="0" sz="48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Supplies for Outreach</a:t>
            </a:r>
            <a:endParaRPr b="0" i="0" sz="48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Project needs</a:t>
            </a:r>
            <a:endParaRPr b="0" i="0" sz="48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Scholarship Funds</a:t>
            </a:r>
            <a:endParaRPr b="0" i="0" sz="48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MANY other things!</a:t>
            </a:r>
            <a:endParaRPr b="0" i="0" sz="48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2" name="Google Shape;162;g148095afa12_0_14"/>
          <p:cNvSpPr txBox="1"/>
          <p:nvPr/>
        </p:nvSpPr>
        <p:spPr>
          <a:xfrm rot="-1330">
            <a:off x="10334325" y="3386541"/>
            <a:ext cx="8531401" cy="57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210945" lvl="0" marL="1223010" marR="50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en-US" sz="6600" u="none" cap="none" strike="noStrike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What you CANNOT:</a:t>
            </a:r>
            <a:endParaRPr b="0" i="0" sz="6600" u="none" cap="none" strike="noStrike">
              <a:solidFill>
                <a:srgbClr val="22222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ANY expenses for a conference</a:t>
            </a:r>
            <a:endParaRPr b="0" i="0" sz="4800" u="none" cap="none" strike="noStrike">
              <a:solidFill>
                <a:srgbClr val="22222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Gifts (grad cords, medals, etc.)</a:t>
            </a:r>
            <a:endParaRPr b="0" i="0" sz="4800" u="none" cap="none" strike="noStrike">
              <a:solidFill>
                <a:srgbClr val="22222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rgbClr val="222222"/>
                </a:solidFill>
                <a:latin typeface="Oswald"/>
                <a:ea typeface="Oswald"/>
                <a:cs typeface="Oswald"/>
                <a:sym typeface="Oswald"/>
              </a:rPr>
              <a:t>ANY merchandise or promotional material </a:t>
            </a:r>
            <a:endParaRPr b="0" i="0" sz="4800" u="none" cap="none" strike="noStrike">
              <a:solidFill>
                <a:srgbClr val="22222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48095afa12_0_31"/>
          <p:cNvSpPr/>
          <p:nvPr/>
        </p:nvSpPr>
        <p:spPr>
          <a:xfrm>
            <a:off x="-20925" y="3044550"/>
            <a:ext cx="19010400" cy="7648800"/>
          </a:xfrm>
          <a:prstGeom prst="rect">
            <a:avLst/>
          </a:prstGeom>
          <a:solidFill>
            <a:srgbClr val="63003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g148095afa12_0_31"/>
          <p:cNvSpPr txBox="1"/>
          <p:nvPr/>
        </p:nvSpPr>
        <p:spPr>
          <a:xfrm>
            <a:off x="1059162" y="255283"/>
            <a:ext cx="3835500" cy="5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g148095afa12_0_31"/>
          <p:cNvSpPr txBox="1"/>
          <p:nvPr/>
        </p:nvSpPr>
        <p:spPr>
          <a:xfrm rot="232">
            <a:off x="666750" y="1167250"/>
            <a:ext cx="17782500" cy="16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210945" lvl="0" marL="1223010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0"/>
              <a:buFont typeface="Arial"/>
              <a:buNone/>
            </a:pPr>
            <a:r>
              <a:rPr b="1" i="0" lang="en-US" sz="97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Other Funds</a:t>
            </a:r>
            <a:endParaRPr b="1" i="0" sz="9700" u="none" cap="none" strike="noStrike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1" name="Google Shape;171;g148095afa12_0_31"/>
          <p:cNvSpPr txBox="1"/>
          <p:nvPr/>
        </p:nvSpPr>
        <p:spPr>
          <a:xfrm rot="-1331">
            <a:off x="477225" y="3386468"/>
            <a:ext cx="8521201" cy="50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210945" lvl="0" marL="122301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en-US" sz="66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International Humanitarian</a:t>
            </a:r>
            <a:endParaRPr b="0" i="0" sz="66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1206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Funds dedicated to international aid through service projects, educational efforts, or improving infrastructure</a:t>
            </a:r>
            <a:endParaRPr b="0" i="0" sz="48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4572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2" name="Google Shape;172;g148095afa12_0_31"/>
          <p:cNvSpPr txBox="1"/>
          <p:nvPr/>
        </p:nvSpPr>
        <p:spPr>
          <a:xfrm rot="-1262">
            <a:off x="9997000" y="3386681"/>
            <a:ext cx="8991301" cy="55227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210945" lvl="0" marL="122301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en-US" sz="66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Lynn Nystrom Fund</a:t>
            </a:r>
            <a:endParaRPr b="0" i="0" sz="66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12065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ALL conference and competition related expenses for student orgs, researchers, and design teams</a:t>
            </a:r>
            <a:endParaRPr b="0" i="0" sz="48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NO food/gas/unrelated expenses</a:t>
            </a:r>
            <a:endParaRPr b="0" i="0" sz="48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508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swald"/>
              <a:buChar char="●"/>
            </a:pPr>
            <a:r>
              <a:rPr b="0" i="0" lang="en-US" sz="48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MUST have a VT Foundation account</a:t>
            </a:r>
            <a:endParaRPr b="0" i="0" sz="48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ea527e9b66_0_25"/>
          <p:cNvSpPr/>
          <p:nvPr/>
        </p:nvSpPr>
        <p:spPr>
          <a:xfrm flipH="1" rot="-5400187">
            <a:off x="12116525" y="3871548"/>
            <a:ext cx="5524500" cy="8244900"/>
          </a:xfrm>
          <a:prstGeom prst="rtTriangle">
            <a:avLst/>
          </a:prstGeom>
          <a:solidFill>
            <a:srgbClr val="63003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ea527e9b66_0_25"/>
          <p:cNvSpPr/>
          <p:nvPr/>
        </p:nvSpPr>
        <p:spPr>
          <a:xfrm rot="5400000">
            <a:off x="1203225" y="4279425"/>
            <a:ext cx="5378100" cy="7784700"/>
          </a:xfrm>
          <a:prstGeom prst="rtTriangle">
            <a:avLst/>
          </a:prstGeom>
          <a:solidFill>
            <a:srgbClr val="CF452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CF45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ea527e9b66_0_25"/>
          <p:cNvSpPr/>
          <p:nvPr/>
        </p:nvSpPr>
        <p:spPr>
          <a:xfrm>
            <a:off x="0" y="0"/>
            <a:ext cx="9465000" cy="5629200"/>
          </a:xfrm>
          <a:prstGeom prst="rect">
            <a:avLst/>
          </a:prstGeom>
          <a:solidFill>
            <a:srgbClr val="CF452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1" name="Google Shape;181;gea527e9b66_0_25"/>
          <p:cNvSpPr/>
          <p:nvPr/>
        </p:nvSpPr>
        <p:spPr>
          <a:xfrm>
            <a:off x="9423000" y="0"/>
            <a:ext cx="9578400" cy="5629200"/>
          </a:xfrm>
          <a:prstGeom prst="rect">
            <a:avLst/>
          </a:prstGeom>
          <a:solidFill>
            <a:srgbClr val="63003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ea527e9b66_0_25"/>
          <p:cNvSpPr/>
          <p:nvPr/>
        </p:nvSpPr>
        <p:spPr>
          <a:xfrm>
            <a:off x="200" y="4318325"/>
            <a:ext cx="19010400" cy="6438000"/>
          </a:xfrm>
          <a:prstGeom prst="triangle">
            <a:avLst>
              <a:gd fmla="val 49516" name="adj"/>
            </a:avLst>
          </a:prstGeom>
          <a:solidFill>
            <a:srgbClr val="75787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3" name="Google Shape;183;gea527e9b66_0_25"/>
          <p:cNvCxnSpPr/>
          <p:nvPr/>
        </p:nvCxnSpPr>
        <p:spPr>
          <a:xfrm flipH="1">
            <a:off x="9423000" y="0"/>
            <a:ext cx="21000" cy="359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4" name="Google Shape;184;gea527e9b66_0_25"/>
          <p:cNvSpPr txBox="1"/>
          <p:nvPr/>
        </p:nvSpPr>
        <p:spPr>
          <a:xfrm>
            <a:off x="2082150" y="546100"/>
            <a:ext cx="48003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-US" sz="72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Need - 50%</a:t>
            </a:r>
            <a:endParaRPr b="0" i="0" sz="72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5" name="Google Shape;185;gea527e9b66_0_25"/>
          <p:cNvSpPr txBox="1"/>
          <p:nvPr/>
        </p:nvSpPr>
        <p:spPr>
          <a:xfrm>
            <a:off x="11302675" y="546100"/>
            <a:ext cx="6561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-US" sz="72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Footprint - 30%</a:t>
            </a:r>
            <a:endParaRPr b="0" i="0" sz="7200" u="none" cap="none" strike="noStrike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6" name="Google Shape;186;gea527e9b66_0_25"/>
          <p:cNvSpPr txBox="1"/>
          <p:nvPr/>
        </p:nvSpPr>
        <p:spPr>
          <a:xfrm>
            <a:off x="5980850" y="6621900"/>
            <a:ext cx="7049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0" i="0" lang="en-US" sz="72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Involvement - 20%</a:t>
            </a:r>
            <a:endParaRPr b="0" i="0" sz="7200" u="none" cap="none" strike="noStrike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7" name="Google Shape;187;gea527e9b66_0_25"/>
          <p:cNvSpPr txBox="1"/>
          <p:nvPr/>
        </p:nvSpPr>
        <p:spPr>
          <a:xfrm>
            <a:off x="6294700" y="7914900"/>
            <a:ext cx="72171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swald"/>
              <a:buChar char="●"/>
            </a:pPr>
            <a:r>
              <a:rPr b="0" i="0" lang="en-US" sz="40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GAM Attendance (2 this semester)</a:t>
            </a:r>
            <a:endParaRPr b="0" i="0" sz="40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swald"/>
              <a:buChar char="●"/>
            </a:pPr>
            <a:r>
              <a:rPr b="0" i="0" lang="en-US" sz="40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SEC Event Attendance </a:t>
            </a:r>
            <a:endParaRPr b="0" i="0" sz="40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swald"/>
              <a:buChar char="●"/>
            </a:pPr>
            <a:r>
              <a:rPr b="0" i="0" lang="en-US" sz="40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SEC Participation/Volunteer*</a:t>
            </a:r>
            <a:endParaRPr b="0" i="0" sz="30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88" name="Google Shape;188;gea527e9b66_0_25"/>
          <p:cNvSpPr txBox="1"/>
          <p:nvPr/>
        </p:nvSpPr>
        <p:spPr>
          <a:xfrm>
            <a:off x="2247900" y="2114900"/>
            <a:ext cx="49386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swald"/>
              <a:buChar char="●"/>
            </a:pPr>
            <a:r>
              <a:rPr b="0" i="0" lang="en-US" sz="40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Line Item Proposals </a:t>
            </a:r>
            <a:endParaRPr b="0" i="0" sz="40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swald"/>
              <a:buChar char="●"/>
            </a:pPr>
            <a:r>
              <a:rPr b="0" i="0" lang="en-US" sz="40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Budget </a:t>
            </a:r>
            <a:endParaRPr b="0" i="0" sz="40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Oswald"/>
              <a:buChar char="●"/>
            </a:pPr>
            <a:r>
              <a:rPr b="0" i="0" lang="en-US" sz="40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Funding Sources </a:t>
            </a:r>
            <a:endParaRPr b="0" i="0" sz="40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omic Sans MS"/>
              <a:buChar char="●"/>
            </a:pPr>
            <a:r>
              <a:rPr b="0" i="0" lang="en-US" sz="40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Fiscal History</a:t>
            </a:r>
            <a:r>
              <a:rPr b="0" i="0" lang="en-US" sz="4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0" i="0" sz="40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9" name="Google Shape;189;gea527e9b66_0_25"/>
          <p:cNvSpPr txBox="1"/>
          <p:nvPr/>
        </p:nvSpPr>
        <p:spPr>
          <a:xfrm>
            <a:off x="12713275" y="1942088"/>
            <a:ext cx="4938600" cy="31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00"/>
              <a:buFont typeface="Oswald"/>
              <a:buChar char="●"/>
            </a:pPr>
            <a:r>
              <a:rPr b="0" i="0" lang="en-US" sz="39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Team size </a:t>
            </a:r>
            <a:endParaRPr b="0" i="0" sz="39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00"/>
              <a:buFont typeface="Oswald"/>
              <a:buChar char="●"/>
            </a:pPr>
            <a:r>
              <a:rPr b="0" i="0" lang="en-US" sz="39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Representation </a:t>
            </a:r>
            <a:endParaRPr b="0" i="0" sz="39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00"/>
              <a:buFont typeface="Oswald"/>
              <a:buChar char="●"/>
            </a:pPr>
            <a:r>
              <a:rPr b="0" i="0" lang="en-US" sz="39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Team Success </a:t>
            </a:r>
            <a:endParaRPr b="0" i="0" sz="39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00"/>
              <a:buFont typeface="Oswald"/>
              <a:buChar char="●"/>
            </a:pPr>
            <a:r>
              <a:rPr b="0" i="0" lang="en-US" sz="39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Growth/Progress</a:t>
            </a:r>
            <a:endParaRPr b="0" i="0" sz="39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00"/>
              <a:buFont typeface="Oswald"/>
              <a:buChar char="●"/>
            </a:pPr>
            <a:r>
              <a:rPr b="0" i="0" lang="en-US" sz="39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Community Outreach </a:t>
            </a:r>
            <a:endParaRPr b="0" i="0" sz="3900" u="none" cap="none" strike="noStrike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a020a7d87b_0_0"/>
          <p:cNvSpPr txBox="1"/>
          <p:nvPr/>
        </p:nvSpPr>
        <p:spPr>
          <a:xfrm>
            <a:off x="4710250" y="4370500"/>
            <a:ext cx="9589800" cy="19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Google → Microsoft</a:t>
            </a:r>
            <a:endParaRPr b="1" sz="81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2021-04-29T22:08:06Z</dcterms:created>
  <dc:creator>Tony Mistichelli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0x01010008B87B973E535845BBE7261F9EE533B1</vt:lpwstr>
  </property>
</Properties>
</file>