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  <p:sldMasterId id="214748366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y="10693400" cx="19010300"/>
  <p:notesSz cx="7556500" cy="10693400"/>
  <p:embeddedFontLst>
    <p:embeddedFont>
      <p:font typeface="Roboto"/>
      <p:regular r:id="rId32"/>
      <p:bold r:id="rId33"/>
      <p:italic r:id="rId34"/>
      <p:boldItalic r:id="rId35"/>
    </p:embeddedFont>
    <p:embeddedFont>
      <p:font typeface="Lat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44">
          <p15:clr>
            <a:srgbClr val="A4A3A4"/>
          </p15:clr>
        </p15:guide>
        <p15:guide id="2" pos="612">
          <p15:clr>
            <a:srgbClr val="A4A3A4"/>
          </p15:clr>
        </p15:guide>
        <p15:guide id="3" pos="420">
          <p15:clr>
            <a:srgbClr val="A4A3A4"/>
          </p15:clr>
        </p15:guide>
      </p15:sldGuideLst>
    </p:ext>
    <p:ext uri="GoogleSlidesCustomDataVersion2">
      <go:slidesCustomData xmlns:go="http://customooxmlschemas.google.com/" r:id="rId40" roundtripDataSignature="AMtx7mhKYd9QUpfSe8ievPvf2+DNsHN6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4" orient="horz"/>
        <p:guide pos="612"/>
        <p:guide pos="42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Roboto-bold.fntdata"/><Relationship Id="rId10" Type="http://schemas.openxmlformats.org/officeDocument/2006/relationships/slide" Target="slides/slide3.xml"/><Relationship Id="rId32" Type="http://schemas.openxmlformats.org/officeDocument/2006/relationships/font" Target="fonts/Roboto-regular.fntdata"/><Relationship Id="rId13" Type="http://schemas.openxmlformats.org/officeDocument/2006/relationships/slide" Target="slides/slide6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5.xml"/><Relationship Id="rId34" Type="http://schemas.openxmlformats.org/officeDocument/2006/relationships/font" Target="fonts/Roboto-italic.fntdata"/><Relationship Id="rId15" Type="http://schemas.openxmlformats.org/officeDocument/2006/relationships/slide" Target="slides/slide8.xml"/><Relationship Id="rId37" Type="http://schemas.openxmlformats.org/officeDocument/2006/relationships/font" Target="fonts/Lato-bold.fntdata"/><Relationship Id="rId14" Type="http://schemas.openxmlformats.org/officeDocument/2006/relationships/slide" Target="slides/slide7.xml"/><Relationship Id="rId36" Type="http://schemas.openxmlformats.org/officeDocument/2006/relationships/font" Target="fonts/Lato-regular.fntdata"/><Relationship Id="rId17" Type="http://schemas.openxmlformats.org/officeDocument/2006/relationships/slide" Target="slides/slide10.xml"/><Relationship Id="rId39" Type="http://schemas.openxmlformats.org/officeDocument/2006/relationships/font" Target="fonts/Lato-boldItalic.fntdata"/><Relationship Id="rId16" Type="http://schemas.openxmlformats.org/officeDocument/2006/relationships/slide" Target="slides/slide9.xml"/><Relationship Id="rId38" Type="http://schemas.openxmlformats.org/officeDocument/2006/relationships/font" Target="fonts/Lato-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275013" cy="53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279900" y="0"/>
            <a:ext cx="3275013" cy="53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571500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6825"/>
            <a:ext cx="3275013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49056fe734_0_79:notes"/>
          <p:cNvSpPr txBox="1"/>
          <p:nvPr>
            <p:ph idx="1" type="body"/>
          </p:nvPr>
        </p:nvSpPr>
        <p:spPr>
          <a:xfrm>
            <a:off x="755650" y="5146199"/>
            <a:ext cx="6045300" cy="42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g149056fe734_0_79:notes"/>
          <p:cNvSpPr/>
          <p:nvPr>
            <p:ph idx="2" type="sldImg"/>
          </p:nvPr>
        </p:nvSpPr>
        <p:spPr>
          <a:xfrm>
            <a:off x="755680" y="1336675"/>
            <a:ext cx="6045000" cy="360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f623141ce5_0_34:notes"/>
          <p:cNvSpPr/>
          <p:nvPr>
            <p:ph idx="2" type="sldImg"/>
          </p:nvPr>
        </p:nvSpPr>
        <p:spPr>
          <a:xfrm>
            <a:off x="571500" y="1336675"/>
            <a:ext cx="64134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g1f623141ce5_0_34:notes"/>
          <p:cNvSpPr txBox="1"/>
          <p:nvPr>
            <p:ph idx="1" type="body"/>
          </p:nvPr>
        </p:nvSpPr>
        <p:spPr>
          <a:xfrm>
            <a:off x="755650" y="5146675"/>
            <a:ext cx="6045300" cy="42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g1f623141ce5_0_34:notes"/>
          <p:cNvSpPr txBox="1"/>
          <p:nvPr>
            <p:ph idx="12" type="sldNum"/>
          </p:nvPr>
        </p:nvSpPr>
        <p:spPr>
          <a:xfrm>
            <a:off x="4279900" y="10156825"/>
            <a:ext cx="32751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f73344f1e6_4_0:notes"/>
          <p:cNvSpPr/>
          <p:nvPr>
            <p:ph idx="2" type="sldImg"/>
          </p:nvPr>
        </p:nvSpPr>
        <p:spPr>
          <a:xfrm>
            <a:off x="571500" y="1336675"/>
            <a:ext cx="64134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1f73344f1e6_4_0:notes"/>
          <p:cNvSpPr txBox="1"/>
          <p:nvPr>
            <p:ph idx="1" type="body"/>
          </p:nvPr>
        </p:nvSpPr>
        <p:spPr>
          <a:xfrm>
            <a:off x="755650" y="5146675"/>
            <a:ext cx="6045300" cy="42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g1f73344f1e6_4_0:notes"/>
          <p:cNvSpPr txBox="1"/>
          <p:nvPr>
            <p:ph idx="12" type="sldNum"/>
          </p:nvPr>
        </p:nvSpPr>
        <p:spPr>
          <a:xfrm>
            <a:off x="4279900" y="10156825"/>
            <a:ext cx="32751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f73215c02c_1_6:notes"/>
          <p:cNvSpPr/>
          <p:nvPr>
            <p:ph idx="2" type="sldImg"/>
          </p:nvPr>
        </p:nvSpPr>
        <p:spPr>
          <a:xfrm>
            <a:off x="571500" y="1336675"/>
            <a:ext cx="64134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g1f73215c02c_1_6:notes"/>
          <p:cNvSpPr txBox="1"/>
          <p:nvPr>
            <p:ph idx="1" type="body"/>
          </p:nvPr>
        </p:nvSpPr>
        <p:spPr>
          <a:xfrm>
            <a:off x="755650" y="5146675"/>
            <a:ext cx="6045300" cy="42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g1f73215c02c_1_6:notes"/>
          <p:cNvSpPr txBox="1"/>
          <p:nvPr>
            <p:ph idx="12" type="sldNum"/>
          </p:nvPr>
        </p:nvSpPr>
        <p:spPr>
          <a:xfrm>
            <a:off x="4279900" y="10156825"/>
            <a:ext cx="32751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f73215c02c_1_12:notes"/>
          <p:cNvSpPr/>
          <p:nvPr>
            <p:ph idx="2" type="sldImg"/>
          </p:nvPr>
        </p:nvSpPr>
        <p:spPr>
          <a:xfrm>
            <a:off x="571500" y="1336675"/>
            <a:ext cx="64134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g1f73215c02c_1_12:notes"/>
          <p:cNvSpPr txBox="1"/>
          <p:nvPr>
            <p:ph idx="1" type="body"/>
          </p:nvPr>
        </p:nvSpPr>
        <p:spPr>
          <a:xfrm>
            <a:off x="755650" y="5146675"/>
            <a:ext cx="6045300" cy="42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g1f73215c02c_1_12:notes"/>
          <p:cNvSpPr txBox="1"/>
          <p:nvPr>
            <p:ph idx="12" type="sldNum"/>
          </p:nvPr>
        </p:nvSpPr>
        <p:spPr>
          <a:xfrm>
            <a:off x="4279900" y="10156825"/>
            <a:ext cx="32751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d8847aed5d_0_425:notes"/>
          <p:cNvSpPr/>
          <p:nvPr>
            <p:ph idx="2" type="sldImg"/>
          </p:nvPr>
        </p:nvSpPr>
        <p:spPr>
          <a:xfrm>
            <a:off x="571500" y="1336675"/>
            <a:ext cx="64134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g1d8847aed5d_0_425:notes"/>
          <p:cNvSpPr txBox="1"/>
          <p:nvPr>
            <p:ph idx="1" type="body"/>
          </p:nvPr>
        </p:nvSpPr>
        <p:spPr>
          <a:xfrm>
            <a:off x="755650" y="5146675"/>
            <a:ext cx="6045300" cy="42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500" spcFirstLastPara="1" rIns="91500" wrap="square" tIns="45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270" name="Google Shape;270;g1d8847aed5d_0_425:notes"/>
          <p:cNvSpPr txBox="1"/>
          <p:nvPr>
            <p:ph idx="12" type="sldNum"/>
          </p:nvPr>
        </p:nvSpPr>
        <p:spPr>
          <a:xfrm>
            <a:off x="4279900" y="10156825"/>
            <a:ext cx="32751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500" spcFirstLastPara="1" rIns="91500" wrap="square" tIns="457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d8847aed5d_0_455:notes"/>
          <p:cNvSpPr/>
          <p:nvPr>
            <p:ph idx="2" type="sldImg"/>
          </p:nvPr>
        </p:nvSpPr>
        <p:spPr>
          <a:xfrm>
            <a:off x="420169" y="802005"/>
            <a:ext cx="6716700" cy="4010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g1d8847aed5d_0_455:notes"/>
          <p:cNvSpPr txBox="1"/>
          <p:nvPr>
            <p:ph idx="1" type="body"/>
          </p:nvPr>
        </p:nvSpPr>
        <p:spPr>
          <a:xfrm>
            <a:off x="755650" y="5079365"/>
            <a:ext cx="6045300" cy="48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d8847aed5d_0_472:notes"/>
          <p:cNvSpPr/>
          <p:nvPr>
            <p:ph idx="2" type="sldImg"/>
          </p:nvPr>
        </p:nvSpPr>
        <p:spPr>
          <a:xfrm>
            <a:off x="420169" y="802005"/>
            <a:ext cx="6716700" cy="4010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g1d8847aed5d_0_472:notes"/>
          <p:cNvSpPr txBox="1"/>
          <p:nvPr>
            <p:ph idx="1" type="body"/>
          </p:nvPr>
        </p:nvSpPr>
        <p:spPr>
          <a:xfrm>
            <a:off x="755650" y="5079365"/>
            <a:ext cx="6045300" cy="48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b5191a074d_0_4:notes"/>
          <p:cNvSpPr/>
          <p:nvPr>
            <p:ph idx="2" type="sldImg"/>
          </p:nvPr>
        </p:nvSpPr>
        <p:spPr>
          <a:xfrm>
            <a:off x="420169" y="802005"/>
            <a:ext cx="6716700" cy="4010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g2b5191a074d_0_4:notes"/>
          <p:cNvSpPr txBox="1"/>
          <p:nvPr>
            <p:ph idx="1" type="body"/>
          </p:nvPr>
        </p:nvSpPr>
        <p:spPr>
          <a:xfrm>
            <a:off x="755650" y="5079365"/>
            <a:ext cx="6045300" cy="48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d8847aed5d_0_477:notes"/>
          <p:cNvSpPr/>
          <p:nvPr>
            <p:ph idx="2" type="sldImg"/>
          </p:nvPr>
        </p:nvSpPr>
        <p:spPr>
          <a:xfrm>
            <a:off x="420169" y="802005"/>
            <a:ext cx="6716700" cy="4010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g1d8847aed5d_0_477:notes"/>
          <p:cNvSpPr txBox="1"/>
          <p:nvPr>
            <p:ph idx="1" type="body"/>
          </p:nvPr>
        </p:nvSpPr>
        <p:spPr>
          <a:xfrm>
            <a:off x="755650" y="5079365"/>
            <a:ext cx="6045300" cy="48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d8847aed5d_0_503:notes"/>
          <p:cNvSpPr/>
          <p:nvPr>
            <p:ph idx="2" type="sldImg"/>
          </p:nvPr>
        </p:nvSpPr>
        <p:spPr>
          <a:xfrm>
            <a:off x="420169" y="802005"/>
            <a:ext cx="6716700" cy="4010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g1d8847aed5d_0_503:notes"/>
          <p:cNvSpPr txBox="1"/>
          <p:nvPr>
            <p:ph idx="1" type="body"/>
          </p:nvPr>
        </p:nvSpPr>
        <p:spPr>
          <a:xfrm>
            <a:off x="755650" y="5079365"/>
            <a:ext cx="6045300" cy="48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49056fe734_0_158:notes"/>
          <p:cNvSpPr/>
          <p:nvPr>
            <p:ph idx="2" type="sldImg"/>
          </p:nvPr>
        </p:nvSpPr>
        <p:spPr>
          <a:xfrm>
            <a:off x="571500" y="1336675"/>
            <a:ext cx="64134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149056fe734_0_158:notes"/>
          <p:cNvSpPr txBox="1"/>
          <p:nvPr>
            <p:ph idx="1" type="body"/>
          </p:nvPr>
        </p:nvSpPr>
        <p:spPr>
          <a:xfrm>
            <a:off x="755650" y="5146675"/>
            <a:ext cx="6045300" cy="42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g149056fe734_0_158:notes"/>
          <p:cNvSpPr txBox="1"/>
          <p:nvPr>
            <p:ph idx="12" type="sldNum"/>
          </p:nvPr>
        </p:nvSpPr>
        <p:spPr>
          <a:xfrm>
            <a:off x="4279900" y="10156825"/>
            <a:ext cx="32751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d8847aed5d_0_511:notes"/>
          <p:cNvSpPr/>
          <p:nvPr>
            <p:ph idx="2" type="sldImg"/>
          </p:nvPr>
        </p:nvSpPr>
        <p:spPr>
          <a:xfrm>
            <a:off x="420169" y="802005"/>
            <a:ext cx="6716700" cy="4010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g1d8847aed5d_0_511:notes"/>
          <p:cNvSpPr txBox="1"/>
          <p:nvPr>
            <p:ph idx="1" type="body"/>
          </p:nvPr>
        </p:nvSpPr>
        <p:spPr>
          <a:xfrm>
            <a:off x="755650" y="5079365"/>
            <a:ext cx="6045300" cy="48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b5191a074d_0_0:notes"/>
          <p:cNvSpPr/>
          <p:nvPr>
            <p:ph idx="2" type="sldImg"/>
          </p:nvPr>
        </p:nvSpPr>
        <p:spPr>
          <a:xfrm>
            <a:off x="420169" y="802005"/>
            <a:ext cx="6716700" cy="4010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g2b5191a074d_0_0:notes"/>
          <p:cNvSpPr txBox="1"/>
          <p:nvPr>
            <p:ph idx="1" type="body"/>
          </p:nvPr>
        </p:nvSpPr>
        <p:spPr>
          <a:xfrm>
            <a:off x="755650" y="5079365"/>
            <a:ext cx="6045300" cy="48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b5191a074d_0_10:notes"/>
          <p:cNvSpPr/>
          <p:nvPr>
            <p:ph idx="2" type="sldImg"/>
          </p:nvPr>
        </p:nvSpPr>
        <p:spPr>
          <a:xfrm>
            <a:off x="420169" y="802005"/>
            <a:ext cx="6716700" cy="4010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g2b5191a074d_0_10:notes"/>
          <p:cNvSpPr txBox="1"/>
          <p:nvPr>
            <p:ph idx="1" type="body"/>
          </p:nvPr>
        </p:nvSpPr>
        <p:spPr>
          <a:xfrm>
            <a:off x="755650" y="5079365"/>
            <a:ext cx="6045300" cy="48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d8847aed5d_0_516:notes"/>
          <p:cNvSpPr/>
          <p:nvPr>
            <p:ph idx="2" type="sldImg"/>
          </p:nvPr>
        </p:nvSpPr>
        <p:spPr>
          <a:xfrm>
            <a:off x="420169" y="802005"/>
            <a:ext cx="6716700" cy="4010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g1d8847aed5d_0_516:notes"/>
          <p:cNvSpPr txBox="1"/>
          <p:nvPr>
            <p:ph idx="1" type="body"/>
          </p:nvPr>
        </p:nvSpPr>
        <p:spPr>
          <a:xfrm>
            <a:off x="755650" y="5079365"/>
            <a:ext cx="6045300" cy="48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f623141ce5_0_40:notes"/>
          <p:cNvSpPr/>
          <p:nvPr>
            <p:ph idx="2" type="sldImg"/>
          </p:nvPr>
        </p:nvSpPr>
        <p:spPr>
          <a:xfrm>
            <a:off x="571500" y="1336675"/>
            <a:ext cx="64134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g1f623141ce5_0_40:notes"/>
          <p:cNvSpPr txBox="1"/>
          <p:nvPr>
            <p:ph idx="1" type="body"/>
          </p:nvPr>
        </p:nvSpPr>
        <p:spPr>
          <a:xfrm>
            <a:off x="755650" y="5146675"/>
            <a:ext cx="6045300" cy="42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1" name="Google Shape;351;g1f623141ce5_0_40:notes"/>
          <p:cNvSpPr txBox="1"/>
          <p:nvPr>
            <p:ph idx="12" type="sldNum"/>
          </p:nvPr>
        </p:nvSpPr>
        <p:spPr>
          <a:xfrm>
            <a:off x="4279900" y="10156825"/>
            <a:ext cx="32751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f73344f1e6_1_0:notes"/>
          <p:cNvSpPr/>
          <p:nvPr>
            <p:ph idx="2" type="sldImg"/>
          </p:nvPr>
        </p:nvSpPr>
        <p:spPr>
          <a:xfrm>
            <a:off x="571500" y="1336675"/>
            <a:ext cx="64134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1f73344f1e6_1_0:notes"/>
          <p:cNvSpPr txBox="1"/>
          <p:nvPr>
            <p:ph idx="1" type="body"/>
          </p:nvPr>
        </p:nvSpPr>
        <p:spPr>
          <a:xfrm>
            <a:off x="755650" y="5146675"/>
            <a:ext cx="6045300" cy="42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g1f73344f1e6_1_0:notes"/>
          <p:cNvSpPr txBox="1"/>
          <p:nvPr>
            <p:ph idx="12" type="sldNum"/>
          </p:nvPr>
        </p:nvSpPr>
        <p:spPr>
          <a:xfrm>
            <a:off x="4279900" y="10156825"/>
            <a:ext cx="32751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f623141ce5_0_22:notes"/>
          <p:cNvSpPr/>
          <p:nvPr>
            <p:ph idx="2" type="sldImg"/>
          </p:nvPr>
        </p:nvSpPr>
        <p:spPr>
          <a:xfrm>
            <a:off x="571500" y="1336675"/>
            <a:ext cx="64134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1f623141ce5_0_22:notes"/>
          <p:cNvSpPr txBox="1"/>
          <p:nvPr>
            <p:ph idx="1" type="body"/>
          </p:nvPr>
        </p:nvSpPr>
        <p:spPr>
          <a:xfrm>
            <a:off x="755650" y="5146675"/>
            <a:ext cx="6045300" cy="42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g1f623141ce5_0_22:notes"/>
          <p:cNvSpPr txBox="1"/>
          <p:nvPr>
            <p:ph idx="12" type="sldNum"/>
          </p:nvPr>
        </p:nvSpPr>
        <p:spPr>
          <a:xfrm>
            <a:off x="4279900" y="10156825"/>
            <a:ext cx="32751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f623141ce5_0_10:notes"/>
          <p:cNvSpPr/>
          <p:nvPr>
            <p:ph idx="2" type="sldImg"/>
          </p:nvPr>
        </p:nvSpPr>
        <p:spPr>
          <a:xfrm>
            <a:off x="571500" y="1336675"/>
            <a:ext cx="64134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1f623141ce5_0_10:notes"/>
          <p:cNvSpPr txBox="1"/>
          <p:nvPr>
            <p:ph idx="1" type="body"/>
          </p:nvPr>
        </p:nvSpPr>
        <p:spPr>
          <a:xfrm>
            <a:off x="755650" y="5146675"/>
            <a:ext cx="6045300" cy="42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g1f623141ce5_0_10:notes"/>
          <p:cNvSpPr txBox="1"/>
          <p:nvPr>
            <p:ph idx="12" type="sldNum"/>
          </p:nvPr>
        </p:nvSpPr>
        <p:spPr>
          <a:xfrm>
            <a:off x="4279900" y="10156825"/>
            <a:ext cx="32751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f645acd417_0_3:notes"/>
          <p:cNvSpPr/>
          <p:nvPr>
            <p:ph idx="2" type="sldImg"/>
          </p:nvPr>
        </p:nvSpPr>
        <p:spPr>
          <a:xfrm>
            <a:off x="571500" y="1336675"/>
            <a:ext cx="64134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1f645acd417_0_3:notes"/>
          <p:cNvSpPr txBox="1"/>
          <p:nvPr>
            <p:ph idx="1" type="body"/>
          </p:nvPr>
        </p:nvSpPr>
        <p:spPr>
          <a:xfrm>
            <a:off x="755650" y="5146675"/>
            <a:ext cx="6045300" cy="42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g1f645acd417_0_3:notes"/>
          <p:cNvSpPr txBox="1"/>
          <p:nvPr>
            <p:ph idx="12" type="sldNum"/>
          </p:nvPr>
        </p:nvSpPr>
        <p:spPr>
          <a:xfrm>
            <a:off x="4279900" y="10156825"/>
            <a:ext cx="32751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b4a33c8a65_0_0:notes"/>
          <p:cNvSpPr/>
          <p:nvPr>
            <p:ph idx="2" type="sldImg"/>
          </p:nvPr>
        </p:nvSpPr>
        <p:spPr>
          <a:xfrm>
            <a:off x="571500" y="1336675"/>
            <a:ext cx="64134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b4a33c8a65_0_0:notes"/>
          <p:cNvSpPr txBox="1"/>
          <p:nvPr>
            <p:ph idx="1" type="body"/>
          </p:nvPr>
        </p:nvSpPr>
        <p:spPr>
          <a:xfrm>
            <a:off x="755650" y="5146675"/>
            <a:ext cx="6045300" cy="421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2b4a33c8a65_0_0:notes"/>
          <p:cNvSpPr txBox="1"/>
          <p:nvPr>
            <p:ph idx="12" type="sldNum"/>
          </p:nvPr>
        </p:nvSpPr>
        <p:spPr>
          <a:xfrm>
            <a:off x="4279900" y="10156825"/>
            <a:ext cx="3275100" cy="53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f623141ce5_0_28:notes"/>
          <p:cNvSpPr/>
          <p:nvPr>
            <p:ph idx="2" type="sldImg"/>
          </p:nvPr>
        </p:nvSpPr>
        <p:spPr>
          <a:xfrm>
            <a:off x="571500" y="1336675"/>
            <a:ext cx="64134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1f623141ce5_0_28:notes"/>
          <p:cNvSpPr txBox="1"/>
          <p:nvPr>
            <p:ph idx="1" type="body"/>
          </p:nvPr>
        </p:nvSpPr>
        <p:spPr>
          <a:xfrm>
            <a:off x="755650" y="5146675"/>
            <a:ext cx="6045300" cy="42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g1f623141ce5_0_28:notes"/>
          <p:cNvSpPr txBox="1"/>
          <p:nvPr>
            <p:ph idx="12" type="sldNum"/>
          </p:nvPr>
        </p:nvSpPr>
        <p:spPr>
          <a:xfrm>
            <a:off x="4279900" y="10156825"/>
            <a:ext cx="32751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f623141ce5_0_16:notes"/>
          <p:cNvSpPr/>
          <p:nvPr>
            <p:ph idx="2" type="sldImg"/>
          </p:nvPr>
        </p:nvSpPr>
        <p:spPr>
          <a:xfrm>
            <a:off x="571500" y="1336675"/>
            <a:ext cx="64134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1f623141ce5_0_16:notes"/>
          <p:cNvSpPr txBox="1"/>
          <p:nvPr>
            <p:ph idx="1" type="body"/>
          </p:nvPr>
        </p:nvSpPr>
        <p:spPr>
          <a:xfrm>
            <a:off x="755650" y="5146675"/>
            <a:ext cx="6045300" cy="42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g1f623141ce5_0_16:notes"/>
          <p:cNvSpPr txBox="1"/>
          <p:nvPr>
            <p:ph idx="12" type="sldNum"/>
          </p:nvPr>
        </p:nvSpPr>
        <p:spPr>
          <a:xfrm>
            <a:off x="4279900" y="10156825"/>
            <a:ext cx="32751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861F4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g149056fe734_0_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55130" y="2218703"/>
            <a:ext cx="12500040" cy="62559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g149056fe734_0_86"/>
          <p:cNvSpPr txBox="1"/>
          <p:nvPr>
            <p:ph idx="12" type="sldNum"/>
          </p:nvPr>
        </p:nvSpPr>
        <p:spPr>
          <a:xfrm>
            <a:off x="6812024" y="6607466"/>
            <a:ext cx="2217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g149056fe734_0_86"/>
          <p:cNvSpPr/>
          <p:nvPr/>
        </p:nvSpPr>
        <p:spPr>
          <a:xfrm>
            <a:off x="-12381317" y="0"/>
            <a:ext cx="23188333" cy="3519287"/>
          </a:xfrm>
          <a:custGeom>
            <a:rect b="b" l="l" r="r" t="t"/>
            <a:pathLst>
              <a:path extrusionOk="0" h="776456" w="5116014">
                <a:moveTo>
                  <a:pt x="0" y="0"/>
                </a:moveTo>
                <a:lnTo>
                  <a:pt x="2558007" y="776456"/>
                </a:lnTo>
                <a:lnTo>
                  <a:pt x="511601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" name="Google Shape;17;g149056fe734_0_86"/>
          <p:cNvSpPr/>
          <p:nvPr/>
        </p:nvSpPr>
        <p:spPr>
          <a:xfrm rot="10800000">
            <a:off x="6548467" y="10179"/>
            <a:ext cx="12461833" cy="3508185"/>
          </a:xfrm>
          <a:custGeom>
            <a:rect b="b" l="l" r="r" t="t"/>
            <a:pathLst>
              <a:path extrusionOk="0" h="3792632" w="13472252">
                <a:moveTo>
                  <a:pt x="13472252" y="3792632"/>
                </a:moveTo>
                <a:lnTo>
                  <a:pt x="0" y="3792632"/>
                </a:lnTo>
                <a:lnTo>
                  <a:pt x="0" y="0"/>
                </a:lnTo>
                <a:lnTo>
                  <a:pt x="13472252" y="3792632"/>
                </a:lnTo>
                <a:close/>
              </a:path>
            </a:pathLst>
          </a:custGeom>
          <a:solidFill>
            <a:srgbClr val="E87722">
              <a:alpha val="83921"/>
            </a:srgbClr>
          </a:solidFill>
          <a:ln>
            <a:noFill/>
          </a:ln>
        </p:spPr>
      </p:sp>
      <p:sp>
        <p:nvSpPr>
          <p:cNvPr id="18" name="Google Shape;18;g149056fe734_0_86"/>
          <p:cNvSpPr/>
          <p:nvPr/>
        </p:nvSpPr>
        <p:spPr>
          <a:xfrm>
            <a:off x="-587637" y="7175036"/>
            <a:ext cx="12529194" cy="3527148"/>
          </a:xfrm>
          <a:custGeom>
            <a:rect b="b" l="l" r="r" t="t"/>
            <a:pathLst>
              <a:path extrusionOk="0" h="3792632" w="13472252">
                <a:moveTo>
                  <a:pt x="13472252" y="3792632"/>
                </a:moveTo>
                <a:lnTo>
                  <a:pt x="0" y="3792632"/>
                </a:lnTo>
                <a:lnTo>
                  <a:pt x="0" y="0"/>
                </a:lnTo>
                <a:lnTo>
                  <a:pt x="13472252" y="3792632"/>
                </a:lnTo>
                <a:close/>
              </a:path>
            </a:pathLst>
          </a:custGeom>
          <a:solidFill>
            <a:srgbClr val="E87722">
              <a:alpha val="83921"/>
            </a:srgbClr>
          </a:solidFill>
          <a:ln>
            <a:noFill/>
          </a:ln>
        </p:spPr>
      </p:sp>
      <p:sp>
        <p:nvSpPr>
          <p:cNvPr id="19" name="Google Shape;19;g149056fe734_0_86"/>
          <p:cNvSpPr/>
          <p:nvPr/>
        </p:nvSpPr>
        <p:spPr>
          <a:xfrm rot="10800000">
            <a:off x="7641225" y="7177995"/>
            <a:ext cx="23162753" cy="3515405"/>
          </a:xfrm>
          <a:custGeom>
            <a:rect b="b" l="l" r="r" t="t"/>
            <a:pathLst>
              <a:path extrusionOk="0" h="776456" w="5116014">
                <a:moveTo>
                  <a:pt x="0" y="0"/>
                </a:moveTo>
                <a:lnTo>
                  <a:pt x="2558007" y="776456"/>
                </a:lnTo>
                <a:lnTo>
                  <a:pt x="511601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49056fe734_0_146"/>
          <p:cNvSpPr txBox="1"/>
          <p:nvPr>
            <p:ph type="title"/>
          </p:nvPr>
        </p:nvSpPr>
        <p:spPr>
          <a:xfrm>
            <a:off x="475257" y="285488"/>
            <a:ext cx="8554500" cy="11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75" name="Google Shape;75;g149056fe734_0_146"/>
          <p:cNvSpPr txBox="1"/>
          <p:nvPr>
            <p:ph idx="1" type="body"/>
          </p:nvPr>
        </p:nvSpPr>
        <p:spPr>
          <a:xfrm rot="5400000">
            <a:off x="2400043" y="-261232"/>
            <a:ext cx="4705200" cy="85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75" spcFirstLastPara="1" rIns="142575" wrap="square" tIns="71250">
            <a:normAutofit/>
          </a:bodyPr>
          <a:lstStyle>
            <a:lvl1pPr indent="-41275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1pPr>
            <a:lvl2pPr indent="-4127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/>
            </a:lvl2pPr>
            <a:lvl3pPr indent="-41275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3pPr>
            <a:lvl4pPr indent="-41275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/>
            </a:lvl4pPr>
            <a:lvl5pPr indent="-41275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/>
            </a:lvl5pPr>
            <a:lvl6pPr indent="-41275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6pPr>
            <a:lvl7pPr indent="-41275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7pPr>
            <a:lvl8pPr indent="-41275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8pPr>
            <a:lvl9pPr indent="-41275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9pPr>
          </a:lstStyle>
          <a:p/>
        </p:txBody>
      </p:sp>
      <p:sp>
        <p:nvSpPr>
          <p:cNvPr id="76" name="Google Shape;76;g149056fe734_0_146"/>
          <p:cNvSpPr txBox="1"/>
          <p:nvPr>
            <p:ph idx="10" type="dt"/>
          </p:nvPr>
        </p:nvSpPr>
        <p:spPr>
          <a:xfrm>
            <a:off x="475258" y="6607466"/>
            <a:ext cx="2217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g149056fe734_0_146"/>
          <p:cNvSpPr txBox="1"/>
          <p:nvPr>
            <p:ph idx="11" type="ftr"/>
          </p:nvPr>
        </p:nvSpPr>
        <p:spPr>
          <a:xfrm>
            <a:off x="3247593" y="6607466"/>
            <a:ext cx="3009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g149056fe734_0_146"/>
          <p:cNvSpPr txBox="1"/>
          <p:nvPr>
            <p:ph idx="12" type="sldNum"/>
          </p:nvPr>
        </p:nvSpPr>
        <p:spPr>
          <a:xfrm>
            <a:off x="6812024" y="6607466"/>
            <a:ext cx="2217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49056fe734_0_152"/>
          <p:cNvSpPr txBox="1"/>
          <p:nvPr>
            <p:ph type="title"/>
          </p:nvPr>
        </p:nvSpPr>
        <p:spPr>
          <a:xfrm rot="5400000">
            <a:off x="4919293" y="2257388"/>
            <a:ext cx="6082500" cy="21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81" name="Google Shape;81;g149056fe734_0_152"/>
          <p:cNvSpPr txBox="1"/>
          <p:nvPr>
            <p:ph idx="1" type="body"/>
          </p:nvPr>
        </p:nvSpPr>
        <p:spPr>
          <a:xfrm rot="5400000">
            <a:off x="562715" y="197888"/>
            <a:ext cx="6082500" cy="6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75" spcFirstLastPara="1" rIns="142575" wrap="square" tIns="71250">
            <a:normAutofit/>
          </a:bodyPr>
          <a:lstStyle>
            <a:lvl1pPr indent="-41275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1pPr>
            <a:lvl2pPr indent="-4127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/>
            </a:lvl2pPr>
            <a:lvl3pPr indent="-41275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3pPr>
            <a:lvl4pPr indent="-41275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/>
            </a:lvl4pPr>
            <a:lvl5pPr indent="-41275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/>
            </a:lvl5pPr>
            <a:lvl6pPr indent="-41275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6pPr>
            <a:lvl7pPr indent="-41275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7pPr>
            <a:lvl8pPr indent="-41275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8pPr>
            <a:lvl9pPr indent="-41275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9pPr>
          </a:lstStyle>
          <a:p/>
        </p:txBody>
      </p:sp>
      <p:sp>
        <p:nvSpPr>
          <p:cNvPr id="82" name="Google Shape;82;g149056fe734_0_152"/>
          <p:cNvSpPr txBox="1"/>
          <p:nvPr>
            <p:ph idx="10" type="dt"/>
          </p:nvPr>
        </p:nvSpPr>
        <p:spPr>
          <a:xfrm>
            <a:off x="475258" y="6607466"/>
            <a:ext cx="2217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g149056fe734_0_152"/>
          <p:cNvSpPr txBox="1"/>
          <p:nvPr>
            <p:ph idx="11" type="ftr"/>
          </p:nvPr>
        </p:nvSpPr>
        <p:spPr>
          <a:xfrm>
            <a:off x="3247593" y="6607466"/>
            <a:ext cx="3009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g149056fe734_0_152"/>
          <p:cNvSpPr txBox="1"/>
          <p:nvPr>
            <p:ph idx="12" type="sldNum"/>
          </p:nvPr>
        </p:nvSpPr>
        <p:spPr>
          <a:xfrm>
            <a:off x="6812024" y="6607466"/>
            <a:ext cx="2217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8688ed48d_0_19"/>
          <p:cNvSpPr txBox="1"/>
          <p:nvPr>
            <p:ph type="ctrTitle"/>
          </p:nvPr>
        </p:nvSpPr>
        <p:spPr>
          <a:xfrm>
            <a:off x="2376288" y="1750055"/>
            <a:ext cx="142578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b" bIns="71250" lIns="142550" spcFirstLastPara="1" rIns="142550" wrap="square" tIns="712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00"/>
              <a:buFont typeface="Calibri"/>
              <a:buNone/>
              <a:defRPr sz="9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96" name="Google Shape;96;g138688ed48d_0_19"/>
          <p:cNvSpPr txBox="1"/>
          <p:nvPr>
            <p:ph idx="1" type="subTitle"/>
          </p:nvPr>
        </p:nvSpPr>
        <p:spPr>
          <a:xfrm>
            <a:off x="2376288" y="5616511"/>
            <a:ext cx="14257800" cy="25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50" spcFirstLastPara="1" rIns="142550" wrap="square" tIns="71250">
            <a:normAutofit/>
          </a:bodyPr>
          <a:lstStyle>
            <a:lvl1pPr lv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/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9pPr>
          </a:lstStyle>
          <a:p/>
        </p:txBody>
      </p:sp>
      <p:sp>
        <p:nvSpPr>
          <p:cNvPr id="97" name="Google Shape;97;g138688ed48d_0_19"/>
          <p:cNvSpPr txBox="1"/>
          <p:nvPr>
            <p:ph idx="10" type="dt"/>
          </p:nvPr>
        </p:nvSpPr>
        <p:spPr>
          <a:xfrm>
            <a:off x="1306958" y="9911198"/>
            <a:ext cx="4277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50" spcFirstLastPara="1" rIns="142550" wrap="square" tIns="712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98" name="Google Shape;98;g138688ed48d_0_19"/>
          <p:cNvSpPr txBox="1"/>
          <p:nvPr>
            <p:ph idx="11" type="ftr"/>
          </p:nvPr>
        </p:nvSpPr>
        <p:spPr>
          <a:xfrm>
            <a:off x="6297162" y="9911198"/>
            <a:ext cx="6416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50" spcFirstLastPara="1" rIns="142550" wrap="square" tIns="712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99" name="Google Shape;99;g138688ed48d_0_19"/>
          <p:cNvSpPr txBox="1"/>
          <p:nvPr>
            <p:ph idx="12" type="sldNum"/>
          </p:nvPr>
        </p:nvSpPr>
        <p:spPr>
          <a:xfrm>
            <a:off x="13426024" y="9911198"/>
            <a:ext cx="4277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50" spcFirstLastPara="1" rIns="142550" wrap="square" tIns="712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8688ed48d_0_9"/>
          <p:cNvSpPr txBox="1"/>
          <p:nvPr>
            <p:ph idx="10" type="dt"/>
          </p:nvPr>
        </p:nvSpPr>
        <p:spPr>
          <a:xfrm>
            <a:off x="1306958" y="9911198"/>
            <a:ext cx="4277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50" spcFirstLastPara="1" rIns="142550" wrap="square" tIns="712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02" name="Google Shape;102;g138688ed48d_0_9"/>
          <p:cNvSpPr txBox="1"/>
          <p:nvPr>
            <p:ph idx="11" type="ftr"/>
          </p:nvPr>
        </p:nvSpPr>
        <p:spPr>
          <a:xfrm>
            <a:off x="6297162" y="9911198"/>
            <a:ext cx="6416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50" spcFirstLastPara="1" rIns="142550" wrap="square" tIns="712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03" name="Google Shape;103;g138688ed48d_0_9"/>
          <p:cNvSpPr txBox="1"/>
          <p:nvPr>
            <p:ph idx="12" type="sldNum"/>
          </p:nvPr>
        </p:nvSpPr>
        <p:spPr>
          <a:xfrm>
            <a:off x="13426024" y="9911198"/>
            <a:ext cx="4277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50" spcFirstLastPara="1" rIns="142550" wrap="square" tIns="712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49056fe734_0_365"/>
          <p:cNvSpPr txBox="1"/>
          <p:nvPr>
            <p:ph type="title"/>
          </p:nvPr>
        </p:nvSpPr>
        <p:spPr>
          <a:xfrm>
            <a:off x="1306958" y="569325"/>
            <a:ext cx="163965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50" spcFirstLastPara="1" rIns="142550" wrap="square" tIns="712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06" name="Google Shape;106;g149056fe734_0_365"/>
          <p:cNvSpPr txBox="1"/>
          <p:nvPr>
            <p:ph idx="1" type="body"/>
          </p:nvPr>
        </p:nvSpPr>
        <p:spPr>
          <a:xfrm>
            <a:off x="1306958" y="2846623"/>
            <a:ext cx="16396500" cy="67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50" spcFirstLastPara="1" rIns="142550" wrap="square" tIns="7125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9pPr>
          </a:lstStyle>
          <a:p/>
        </p:txBody>
      </p:sp>
      <p:sp>
        <p:nvSpPr>
          <p:cNvPr id="107" name="Google Shape;107;g149056fe734_0_365"/>
          <p:cNvSpPr txBox="1"/>
          <p:nvPr>
            <p:ph idx="10" type="dt"/>
          </p:nvPr>
        </p:nvSpPr>
        <p:spPr>
          <a:xfrm>
            <a:off x="1306958" y="9911198"/>
            <a:ext cx="4277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50" spcFirstLastPara="1" rIns="142550" wrap="square" tIns="712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08" name="Google Shape;108;g149056fe734_0_365"/>
          <p:cNvSpPr txBox="1"/>
          <p:nvPr>
            <p:ph idx="11" type="ftr"/>
          </p:nvPr>
        </p:nvSpPr>
        <p:spPr>
          <a:xfrm>
            <a:off x="6297162" y="9911198"/>
            <a:ext cx="6416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50" spcFirstLastPara="1" rIns="142550" wrap="square" tIns="712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09" name="Google Shape;109;g149056fe734_0_365"/>
          <p:cNvSpPr txBox="1"/>
          <p:nvPr>
            <p:ph idx="12" type="sldNum"/>
          </p:nvPr>
        </p:nvSpPr>
        <p:spPr>
          <a:xfrm>
            <a:off x="13426024" y="9911198"/>
            <a:ext cx="4277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50" spcFirstLastPara="1" rIns="142550" wrap="square" tIns="712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OBJECT_2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49056fe734_0_513"/>
          <p:cNvSpPr txBox="1"/>
          <p:nvPr>
            <p:ph type="title"/>
          </p:nvPr>
        </p:nvSpPr>
        <p:spPr>
          <a:xfrm>
            <a:off x="1306958" y="569325"/>
            <a:ext cx="163965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50" spcFirstLastPara="1" rIns="142550" wrap="square" tIns="712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12" name="Google Shape;112;g149056fe734_0_513"/>
          <p:cNvSpPr txBox="1"/>
          <p:nvPr>
            <p:ph idx="1" type="body"/>
          </p:nvPr>
        </p:nvSpPr>
        <p:spPr>
          <a:xfrm>
            <a:off x="1306958" y="2846623"/>
            <a:ext cx="16396500" cy="67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50" spcFirstLastPara="1" rIns="142550" wrap="square" tIns="7125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9pPr>
          </a:lstStyle>
          <a:p/>
        </p:txBody>
      </p:sp>
      <p:sp>
        <p:nvSpPr>
          <p:cNvPr id="113" name="Google Shape;113;g149056fe734_0_513"/>
          <p:cNvSpPr txBox="1"/>
          <p:nvPr>
            <p:ph idx="10" type="dt"/>
          </p:nvPr>
        </p:nvSpPr>
        <p:spPr>
          <a:xfrm>
            <a:off x="1306958" y="9911198"/>
            <a:ext cx="4277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50" spcFirstLastPara="1" rIns="142550" wrap="square" tIns="712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14" name="Google Shape;114;g149056fe734_0_513"/>
          <p:cNvSpPr txBox="1"/>
          <p:nvPr>
            <p:ph idx="11" type="ftr"/>
          </p:nvPr>
        </p:nvSpPr>
        <p:spPr>
          <a:xfrm>
            <a:off x="6297162" y="9911198"/>
            <a:ext cx="6416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50" spcFirstLastPara="1" rIns="142550" wrap="square" tIns="712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15" name="Google Shape;115;g149056fe734_0_513"/>
          <p:cNvSpPr txBox="1"/>
          <p:nvPr>
            <p:ph idx="12" type="sldNum"/>
          </p:nvPr>
        </p:nvSpPr>
        <p:spPr>
          <a:xfrm>
            <a:off x="13426024" y="9911198"/>
            <a:ext cx="4277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50" spcFirstLastPara="1" rIns="142550" wrap="square" tIns="712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8688ed48d_0_13"/>
          <p:cNvSpPr txBox="1"/>
          <p:nvPr/>
        </p:nvSpPr>
        <p:spPr>
          <a:xfrm>
            <a:off x="455140" y="2209414"/>
            <a:ext cx="16396500" cy="62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50" spcFirstLastPara="1" rIns="142550" wrap="square" tIns="712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1F41"/>
              </a:buClr>
              <a:buSzPts val="3700"/>
              <a:buFont typeface="Arial"/>
              <a:buNone/>
            </a:pPr>
            <a:r>
              <a:rPr b="1" i="0" lang="en-US" sz="3700" u="none" cap="none" strike="noStrike">
                <a:solidFill>
                  <a:srgbClr val="861F41"/>
                </a:solidFill>
                <a:latin typeface="Lato"/>
                <a:ea typeface="Lato"/>
                <a:cs typeface="Lato"/>
                <a:sym typeface="Lato"/>
              </a:rPr>
              <a:t>Roles and Responsibilities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355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Schedule, plan, and organize all SEC meetings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355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Propose ad-hoc committees as needed to organize SEC activities and initiatives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355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Manage the Executive Board to ensure we are accomplishing our goals and fulfilling all responsibilities outlined in the Constitution and Bylaws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355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Coordinate tasks among the Directors and Chairs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355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Serve as spokesperson for the SEC and external liaison</a:t>
            </a:r>
            <a:endParaRPr b="0" i="0" sz="37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61F41"/>
              </a:buClr>
              <a:buSzPts val="3700"/>
              <a:buFont typeface="Arial"/>
              <a:buNone/>
            </a:pPr>
            <a:r>
              <a:rPr b="1" i="0" lang="en-US" sz="3700" u="none" cap="none" strike="noStrike">
                <a:solidFill>
                  <a:srgbClr val="861F41"/>
                </a:solidFill>
                <a:latin typeface="Lato"/>
                <a:ea typeface="Lato"/>
                <a:cs typeface="Lato"/>
                <a:sym typeface="Lato"/>
              </a:rPr>
              <a:t>Key Initiatives for Next Year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355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Formalize our relationships across the College of Engineering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355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Increase our outreach to SEC alumni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355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Scale events (Expo, E-Ball, E-Week) to match our newfound footprint on campus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355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Ensure consistency across events to preserve SEC brand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8" name="Google Shape;118;g138688ed48d_0_13"/>
          <p:cNvSpPr txBox="1"/>
          <p:nvPr/>
        </p:nvSpPr>
        <p:spPr>
          <a:xfrm>
            <a:off x="455142" y="317340"/>
            <a:ext cx="121089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50" spcFirstLastPara="1" rIns="142550" wrap="square" tIns="712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Lato"/>
              <a:buNone/>
            </a:pPr>
            <a:r>
              <a:rPr b="0" i="0" lang="en-US" sz="6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President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ato"/>
              <a:buNone/>
            </a:pPr>
            <a:r>
              <a:rPr b="0" i="0" lang="en-US" sz="3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Ryan Gniadek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138688ed48d_0_13"/>
          <p:cNvSpPr txBox="1"/>
          <p:nvPr>
            <p:ph idx="10" type="dt"/>
          </p:nvPr>
        </p:nvSpPr>
        <p:spPr>
          <a:xfrm>
            <a:off x="1306958" y="9911198"/>
            <a:ext cx="4277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50" spcFirstLastPara="1" rIns="142550" wrap="square" tIns="712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20" name="Google Shape;120;g138688ed48d_0_13"/>
          <p:cNvSpPr txBox="1"/>
          <p:nvPr>
            <p:ph idx="11" type="ftr"/>
          </p:nvPr>
        </p:nvSpPr>
        <p:spPr>
          <a:xfrm>
            <a:off x="6297162" y="9911198"/>
            <a:ext cx="6416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50" spcFirstLastPara="1" rIns="142550" wrap="square" tIns="712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21" name="Google Shape;121;g138688ed48d_0_13"/>
          <p:cNvSpPr txBox="1"/>
          <p:nvPr>
            <p:ph idx="12" type="sldNum"/>
          </p:nvPr>
        </p:nvSpPr>
        <p:spPr>
          <a:xfrm>
            <a:off x="13426024" y="9911198"/>
            <a:ext cx="4277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50" spcFirstLastPara="1" rIns="142550" wrap="square" tIns="712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8847aed5d_0_611"/>
          <p:cNvSpPr txBox="1"/>
          <p:nvPr>
            <p:ph type="title"/>
          </p:nvPr>
        </p:nvSpPr>
        <p:spPr>
          <a:xfrm>
            <a:off x="1306958" y="569325"/>
            <a:ext cx="163965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133" name="Google Shape;133;g1d8847aed5d_0_611"/>
          <p:cNvSpPr txBox="1"/>
          <p:nvPr>
            <p:ph idx="1" type="body"/>
          </p:nvPr>
        </p:nvSpPr>
        <p:spPr>
          <a:xfrm>
            <a:off x="1306958" y="2846623"/>
            <a:ext cx="16396500" cy="67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75" spcFirstLastPara="1" rIns="142575" wrap="square" tIns="71250">
            <a:normAutofit/>
          </a:bodyPr>
          <a:lstStyle>
            <a:lvl1pPr indent="-400050" lvl="0" marL="457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134" name="Google Shape;134;g1d8847aed5d_0_611"/>
          <p:cNvSpPr txBox="1"/>
          <p:nvPr>
            <p:ph idx="10" type="dt"/>
          </p:nvPr>
        </p:nvSpPr>
        <p:spPr>
          <a:xfrm>
            <a:off x="1306958" y="9911198"/>
            <a:ext cx="4277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135" name="Google Shape;135;g1d8847aed5d_0_611"/>
          <p:cNvSpPr txBox="1"/>
          <p:nvPr>
            <p:ph idx="11" type="ftr"/>
          </p:nvPr>
        </p:nvSpPr>
        <p:spPr>
          <a:xfrm>
            <a:off x="6297162" y="9911198"/>
            <a:ext cx="6416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136" name="Google Shape;136;g1d8847aed5d_0_611"/>
          <p:cNvSpPr txBox="1"/>
          <p:nvPr>
            <p:ph idx="12" type="sldNum"/>
          </p:nvPr>
        </p:nvSpPr>
        <p:spPr>
          <a:xfrm>
            <a:off x="13426024" y="9911198"/>
            <a:ext cx="4277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d8847aed5d_0_605"/>
          <p:cNvSpPr txBox="1"/>
          <p:nvPr>
            <p:ph type="ctrTitle"/>
          </p:nvPr>
        </p:nvSpPr>
        <p:spPr>
          <a:xfrm>
            <a:off x="2376288" y="1750055"/>
            <a:ext cx="142578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b" bIns="71250" lIns="142575" spcFirstLastPara="1" rIns="142575" wrap="square" tIns="712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00"/>
              <a:buFont typeface="Calibri"/>
              <a:buNone/>
              <a:defRPr sz="9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139" name="Google Shape;139;g1d8847aed5d_0_605"/>
          <p:cNvSpPr txBox="1"/>
          <p:nvPr>
            <p:ph idx="1" type="subTitle"/>
          </p:nvPr>
        </p:nvSpPr>
        <p:spPr>
          <a:xfrm>
            <a:off x="2376288" y="5616511"/>
            <a:ext cx="14257800" cy="25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75" spcFirstLastPara="1" rIns="142575" wrap="square" tIns="71250">
            <a:normAutofit/>
          </a:bodyPr>
          <a:lstStyle>
            <a:lvl1pPr lvl="0" algn="ctr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/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9pPr>
          </a:lstStyle>
          <a:p/>
        </p:txBody>
      </p:sp>
      <p:sp>
        <p:nvSpPr>
          <p:cNvPr id="140" name="Google Shape;140;g1d8847aed5d_0_605"/>
          <p:cNvSpPr txBox="1"/>
          <p:nvPr>
            <p:ph idx="10" type="dt"/>
          </p:nvPr>
        </p:nvSpPr>
        <p:spPr>
          <a:xfrm>
            <a:off x="1306958" y="9911198"/>
            <a:ext cx="4277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141" name="Google Shape;141;g1d8847aed5d_0_605"/>
          <p:cNvSpPr txBox="1"/>
          <p:nvPr>
            <p:ph idx="11" type="ftr"/>
          </p:nvPr>
        </p:nvSpPr>
        <p:spPr>
          <a:xfrm>
            <a:off x="6297162" y="9911198"/>
            <a:ext cx="6416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142" name="Google Shape;142;g1d8847aed5d_0_605"/>
          <p:cNvSpPr txBox="1"/>
          <p:nvPr>
            <p:ph idx="12" type="sldNum"/>
          </p:nvPr>
        </p:nvSpPr>
        <p:spPr>
          <a:xfrm>
            <a:off x="13426024" y="9911198"/>
            <a:ext cx="4277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d8847aed5d_0_617"/>
          <p:cNvSpPr txBox="1"/>
          <p:nvPr>
            <p:ph idx="10" type="dt"/>
          </p:nvPr>
        </p:nvSpPr>
        <p:spPr>
          <a:xfrm>
            <a:off x="1306958" y="9911198"/>
            <a:ext cx="4277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145" name="Google Shape;145;g1d8847aed5d_0_617"/>
          <p:cNvSpPr txBox="1"/>
          <p:nvPr>
            <p:ph idx="11" type="ftr"/>
          </p:nvPr>
        </p:nvSpPr>
        <p:spPr>
          <a:xfrm>
            <a:off x="6297162" y="9911198"/>
            <a:ext cx="6416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146" name="Google Shape;146;g1d8847aed5d_0_617"/>
          <p:cNvSpPr txBox="1"/>
          <p:nvPr>
            <p:ph idx="12" type="sldNum"/>
          </p:nvPr>
        </p:nvSpPr>
        <p:spPr>
          <a:xfrm>
            <a:off x="13426024" y="9911198"/>
            <a:ext cx="4277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49056fe734_0_93"/>
          <p:cNvSpPr txBox="1"/>
          <p:nvPr>
            <p:ph type="ctrTitle"/>
          </p:nvPr>
        </p:nvSpPr>
        <p:spPr>
          <a:xfrm>
            <a:off x="712886" y="2214589"/>
            <a:ext cx="8079300" cy="15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22" name="Google Shape;22;g149056fe734_0_93"/>
          <p:cNvSpPr txBox="1"/>
          <p:nvPr>
            <p:ph idx="1" type="subTitle"/>
          </p:nvPr>
        </p:nvSpPr>
        <p:spPr>
          <a:xfrm>
            <a:off x="1425772" y="4039729"/>
            <a:ext cx="6653700" cy="18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75" spcFirstLastPara="1" rIns="142575" wrap="square" tIns="71250">
            <a:norm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3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" name="Google Shape;23;g149056fe734_0_93"/>
          <p:cNvSpPr txBox="1"/>
          <p:nvPr>
            <p:ph idx="10" type="dt"/>
          </p:nvPr>
        </p:nvSpPr>
        <p:spPr>
          <a:xfrm>
            <a:off x="475258" y="6607466"/>
            <a:ext cx="2217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g149056fe734_0_93"/>
          <p:cNvSpPr txBox="1"/>
          <p:nvPr>
            <p:ph idx="11" type="ftr"/>
          </p:nvPr>
        </p:nvSpPr>
        <p:spPr>
          <a:xfrm>
            <a:off x="3247593" y="6607466"/>
            <a:ext cx="3009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g149056fe734_0_93"/>
          <p:cNvSpPr txBox="1"/>
          <p:nvPr>
            <p:ph idx="12" type="sldNum"/>
          </p:nvPr>
        </p:nvSpPr>
        <p:spPr>
          <a:xfrm>
            <a:off x="6812024" y="6607466"/>
            <a:ext cx="2217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OBJECT_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d8847aed5d_0_621"/>
          <p:cNvSpPr txBox="1"/>
          <p:nvPr>
            <p:ph type="title"/>
          </p:nvPr>
        </p:nvSpPr>
        <p:spPr>
          <a:xfrm>
            <a:off x="1306958" y="569325"/>
            <a:ext cx="163965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149" name="Google Shape;149;g1d8847aed5d_0_621"/>
          <p:cNvSpPr txBox="1"/>
          <p:nvPr>
            <p:ph idx="1" type="body"/>
          </p:nvPr>
        </p:nvSpPr>
        <p:spPr>
          <a:xfrm>
            <a:off x="1306958" y="2846623"/>
            <a:ext cx="16396500" cy="67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75" spcFirstLastPara="1" rIns="142575" wrap="square" tIns="71250">
            <a:normAutofit/>
          </a:bodyPr>
          <a:lstStyle>
            <a:lvl1pPr indent="-400050" lvl="0" marL="457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150" name="Google Shape;150;g1d8847aed5d_0_621"/>
          <p:cNvSpPr txBox="1"/>
          <p:nvPr>
            <p:ph idx="10" type="dt"/>
          </p:nvPr>
        </p:nvSpPr>
        <p:spPr>
          <a:xfrm>
            <a:off x="1306958" y="9911198"/>
            <a:ext cx="4277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151" name="Google Shape;151;g1d8847aed5d_0_621"/>
          <p:cNvSpPr txBox="1"/>
          <p:nvPr>
            <p:ph idx="11" type="ftr"/>
          </p:nvPr>
        </p:nvSpPr>
        <p:spPr>
          <a:xfrm>
            <a:off x="6297162" y="9911198"/>
            <a:ext cx="6416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152" name="Google Shape;152;g1d8847aed5d_0_621"/>
          <p:cNvSpPr txBox="1"/>
          <p:nvPr>
            <p:ph idx="12" type="sldNum"/>
          </p:nvPr>
        </p:nvSpPr>
        <p:spPr>
          <a:xfrm>
            <a:off x="13426024" y="9911198"/>
            <a:ext cx="4277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d8847aed5d_0_627"/>
          <p:cNvSpPr txBox="1"/>
          <p:nvPr/>
        </p:nvSpPr>
        <p:spPr>
          <a:xfrm>
            <a:off x="455140" y="2209414"/>
            <a:ext cx="16396500" cy="6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75" spcFirstLastPara="1" rIns="142575" wrap="square" tIns="712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1F41"/>
              </a:buClr>
              <a:buSzPts val="3700"/>
              <a:buFont typeface="Arial"/>
              <a:buNone/>
            </a:pPr>
            <a:r>
              <a:rPr b="1" i="0" lang="en-US" sz="3700" u="none" cap="none" strike="noStrike">
                <a:solidFill>
                  <a:srgbClr val="861F41"/>
                </a:solidFill>
                <a:latin typeface="Lato"/>
                <a:ea typeface="Lato"/>
                <a:cs typeface="Lato"/>
                <a:sym typeface="Lato"/>
              </a:rPr>
              <a:t>Roles and Responsibilities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3429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Schedule, plan, and organize all SEC meetings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3429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Propose ad-hoc committees as needed to organize SEC activities and initiatives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3429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Manage the Executive Board to ensure we are accomplishing our goals and fulfilling all responsibilities outlined in the Constitution and Bylaws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3429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Coordinate tasks among the Directors and Chairs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3429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Serve as spokesperson for the SEC and external liaison</a:t>
            </a:r>
            <a:endParaRPr b="0" i="0" sz="37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861F41"/>
              </a:buClr>
              <a:buSzPts val="3700"/>
              <a:buFont typeface="Arial"/>
              <a:buNone/>
            </a:pPr>
            <a:r>
              <a:rPr b="1" i="0" lang="en-US" sz="3700" u="none" cap="none" strike="noStrike">
                <a:solidFill>
                  <a:srgbClr val="861F41"/>
                </a:solidFill>
                <a:latin typeface="Lato"/>
                <a:ea typeface="Lato"/>
                <a:cs typeface="Lato"/>
                <a:sym typeface="Lato"/>
              </a:rPr>
              <a:t>Key Initiatives for Next Year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3429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Formalize our relationships across the College of Engineering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3429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Increase our outreach to SEC alumni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3429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Scale events (Expo, E-Ball, E-Week) to match our newfound footprint on campus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3429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Ensure consistency across events to preserve SEC brand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g1d8847aed5d_0_627"/>
          <p:cNvSpPr txBox="1"/>
          <p:nvPr/>
        </p:nvSpPr>
        <p:spPr>
          <a:xfrm>
            <a:off x="455142" y="317340"/>
            <a:ext cx="121092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75" spcFirstLastPara="1" rIns="142575" wrap="square" tIns="712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Lato"/>
              <a:buNone/>
            </a:pPr>
            <a:r>
              <a:rPr b="0" i="0" lang="en-US" sz="6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President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ato"/>
              <a:buNone/>
            </a:pPr>
            <a:r>
              <a:rPr b="0" i="0" lang="en-US" sz="3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Ryan Gniadek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1d8847aed5d_0_627"/>
          <p:cNvSpPr txBox="1"/>
          <p:nvPr>
            <p:ph idx="10" type="dt"/>
          </p:nvPr>
        </p:nvSpPr>
        <p:spPr>
          <a:xfrm>
            <a:off x="1306958" y="9911198"/>
            <a:ext cx="4277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157" name="Google Shape;157;g1d8847aed5d_0_627"/>
          <p:cNvSpPr txBox="1"/>
          <p:nvPr>
            <p:ph idx="11" type="ftr"/>
          </p:nvPr>
        </p:nvSpPr>
        <p:spPr>
          <a:xfrm>
            <a:off x="6297162" y="9911198"/>
            <a:ext cx="6416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158" name="Google Shape;158;g1d8847aed5d_0_627"/>
          <p:cNvSpPr txBox="1"/>
          <p:nvPr>
            <p:ph idx="12" type="sldNum"/>
          </p:nvPr>
        </p:nvSpPr>
        <p:spPr>
          <a:xfrm>
            <a:off x="13426024" y="9911198"/>
            <a:ext cx="4277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49056fe734_0_99"/>
          <p:cNvSpPr txBox="1"/>
          <p:nvPr>
            <p:ph type="title"/>
          </p:nvPr>
        </p:nvSpPr>
        <p:spPr>
          <a:xfrm>
            <a:off x="475257" y="285488"/>
            <a:ext cx="8554500" cy="11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28" name="Google Shape;28;g149056fe734_0_99"/>
          <p:cNvSpPr txBox="1"/>
          <p:nvPr>
            <p:ph idx="1" type="body"/>
          </p:nvPr>
        </p:nvSpPr>
        <p:spPr>
          <a:xfrm>
            <a:off x="475257" y="1663418"/>
            <a:ext cx="8554500" cy="47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75" spcFirstLastPara="1" rIns="142575" wrap="square" tIns="71250">
            <a:normAutofit/>
          </a:bodyPr>
          <a:lstStyle>
            <a:lvl1pPr indent="-41275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1pPr>
            <a:lvl2pPr indent="-4127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/>
            </a:lvl2pPr>
            <a:lvl3pPr indent="-41275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3pPr>
            <a:lvl4pPr indent="-41275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/>
            </a:lvl4pPr>
            <a:lvl5pPr indent="-41275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/>
            </a:lvl5pPr>
            <a:lvl6pPr indent="-41275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6pPr>
            <a:lvl7pPr indent="-41275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7pPr>
            <a:lvl8pPr indent="-41275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8pPr>
            <a:lvl9pPr indent="-41275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9pPr>
          </a:lstStyle>
          <a:p/>
        </p:txBody>
      </p:sp>
      <p:sp>
        <p:nvSpPr>
          <p:cNvPr id="29" name="Google Shape;29;g149056fe734_0_99"/>
          <p:cNvSpPr txBox="1"/>
          <p:nvPr>
            <p:ph idx="10" type="dt"/>
          </p:nvPr>
        </p:nvSpPr>
        <p:spPr>
          <a:xfrm>
            <a:off x="475258" y="6607466"/>
            <a:ext cx="2217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g149056fe734_0_99"/>
          <p:cNvSpPr txBox="1"/>
          <p:nvPr>
            <p:ph idx="11" type="ftr"/>
          </p:nvPr>
        </p:nvSpPr>
        <p:spPr>
          <a:xfrm>
            <a:off x="3247593" y="6607466"/>
            <a:ext cx="3009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g149056fe734_0_99"/>
          <p:cNvSpPr txBox="1"/>
          <p:nvPr>
            <p:ph idx="12" type="sldNum"/>
          </p:nvPr>
        </p:nvSpPr>
        <p:spPr>
          <a:xfrm>
            <a:off x="6812024" y="6607466"/>
            <a:ext cx="2217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49056fe734_0_105"/>
          <p:cNvSpPr txBox="1"/>
          <p:nvPr>
            <p:ph type="title"/>
          </p:nvPr>
        </p:nvSpPr>
        <p:spPr>
          <a:xfrm>
            <a:off x="750841" y="4581001"/>
            <a:ext cx="8079300" cy="14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75" spcFirstLastPara="1" rIns="142575" wrap="square" tIns="712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 b="1" sz="4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34" name="Google Shape;34;g149056fe734_0_105"/>
          <p:cNvSpPr txBox="1"/>
          <p:nvPr>
            <p:ph idx="1" type="body"/>
          </p:nvPr>
        </p:nvSpPr>
        <p:spPr>
          <a:xfrm>
            <a:off x="750841" y="3021547"/>
            <a:ext cx="8079300" cy="15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71250" lIns="142575" spcFirstLastPara="1" rIns="142575" wrap="square" tIns="712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g149056fe734_0_105"/>
          <p:cNvSpPr txBox="1"/>
          <p:nvPr>
            <p:ph idx="10" type="dt"/>
          </p:nvPr>
        </p:nvSpPr>
        <p:spPr>
          <a:xfrm>
            <a:off x="475258" y="6607466"/>
            <a:ext cx="2217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g149056fe734_0_105"/>
          <p:cNvSpPr txBox="1"/>
          <p:nvPr>
            <p:ph idx="11" type="ftr"/>
          </p:nvPr>
        </p:nvSpPr>
        <p:spPr>
          <a:xfrm>
            <a:off x="3247593" y="6607466"/>
            <a:ext cx="3009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g149056fe734_0_105"/>
          <p:cNvSpPr txBox="1"/>
          <p:nvPr>
            <p:ph idx="12" type="sldNum"/>
          </p:nvPr>
        </p:nvSpPr>
        <p:spPr>
          <a:xfrm>
            <a:off x="6812024" y="6607466"/>
            <a:ext cx="2217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49056fe734_0_111"/>
          <p:cNvSpPr txBox="1"/>
          <p:nvPr>
            <p:ph type="title"/>
          </p:nvPr>
        </p:nvSpPr>
        <p:spPr>
          <a:xfrm>
            <a:off x="475257" y="285488"/>
            <a:ext cx="8554500" cy="11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40" name="Google Shape;40;g149056fe734_0_111"/>
          <p:cNvSpPr txBox="1"/>
          <p:nvPr>
            <p:ph idx="1" type="body"/>
          </p:nvPr>
        </p:nvSpPr>
        <p:spPr>
          <a:xfrm>
            <a:off x="475258" y="1663418"/>
            <a:ext cx="4198200" cy="47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75" spcFirstLastPara="1" rIns="142575" wrap="square" tIns="71250">
            <a:normAutofit/>
          </a:bodyPr>
          <a:lstStyle>
            <a:lvl1pPr indent="-41275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1pPr>
            <a:lvl2pPr indent="-3873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2pPr>
            <a:lvl3pPr indent="-3619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3pPr>
            <a:lvl4pPr indent="-3492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4pPr>
            <a:lvl5pPr indent="-3492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»"/>
              <a:defRPr sz="1900"/>
            </a:lvl5pPr>
            <a:lvl6pPr indent="-34925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6pPr>
            <a:lvl7pPr indent="-34925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7pPr>
            <a:lvl8pPr indent="-34925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8pPr>
            <a:lvl9pPr indent="-34925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9pPr>
          </a:lstStyle>
          <a:p/>
        </p:txBody>
      </p:sp>
      <p:sp>
        <p:nvSpPr>
          <p:cNvPr id="41" name="Google Shape;41;g149056fe734_0_111"/>
          <p:cNvSpPr txBox="1"/>
          <p:nvPr>
            <p:ph idx="2" type="body"/>
          </p:nvPr>
        </p:nvSpPr>
        <p:spPr>
          <a:xfrm>
            <a:off x="4831785" y="1663418"/>
            <a:ext cx="4198200" cy="47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75" spcFirstLastPara="1" rIns="142575" wrap="square" tIns="71250">
            <a:normAutofit/>
          </a:bodyPr>
          <a:lstStyle>
            <a:lvl1pPr indent="-41275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1pPr>
            <a:lvl2pPr indent="-3873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2pPr>
            <a:lvl3pPr indent="-3619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3pPr>
            <a:lvl4pPr indent="-3492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4pPr>
            <a:lvl5pPr indent="-3492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»"/>
              <a:defRPr sz="1900"/>
            </a:lvl5pPr>
            <a:lvl6pPr indent="-34925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6pPr>
            <a:lvl7pPr indent="-34925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7pPr>
            <a:lvl8pPr indent="-34925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8pPr>
            <a:lvl9pPr indent="-34925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9pPr>
          </a:lstStyle>
          <a:p/>
        </p:txBody>
      </p:sp>
      <p:sp>
        <p:nvSpPr>
          <p:cNvPr id="42" name="Google Shape;42;g149056fe734_0_111"/>
          <p:cNvSpPr txBox="1"/>
          <p:nvPr>
            <p:ph idx="10" type="dt"/>
          </p:nvPr>
        </p:nvSpPr>
        <p:spPr>
          <a:xfrm>
            <a:off x="475258" y="6607466"/>
            <a:ext cx="2217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g149056fe734_0_111"/>
          <p:cNvSpPr txBox="1"/>
          <p:nvPr>
            <p:ph idx="11" type="ftr"/>
          </p:nvPr>
        </p:nvSpPr>
        <p:spPr>
          <a:xfrm>
            <a:off x="3247593" y="6607466"/>
            <a:ext cx="3009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g149056fe734_0_111"/>
          <p:cNvSpPr txBox="1"/>
          <p:nvPr>
            <p:ph idx="12" type="sldNum"/>
          </p:nvPr>
        </p:nvSpPr>
        <p:spPr>
          <a:xfrm>
            <a:off x="6812024" y="6607466"/>
            <a:ext cx="2217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49056fe734_0_118"/>
          <p:cNvSpPr txBox="1"/>
          <p:nvPr>
            <p:ph type="title"/>
          </p:nvPr>
        </p:nvSpPr>
        <p:spPr>
          <a:xfrm>
            <a:off x="475257" y="285488"/>
            <a:ext cx="8554500" cy="11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47" name="Google Shape;47;g149056fe734_0_118"/>
          <p:cNvSpPr txBox="1"/>
          <p:nvPr>
            <p:ph idx="1" type="body"/>
          </p:nvPr>
        </p:nvSpPr>
        <p:spPr>
          <a:xfrm>
            <a:off x="475258" y="1595760"/>
            <a:ext cx="42000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b" bIns="71250" lIns="142575" spcFirstLastPara="1" rIns="142575" wrap="square" tIns="712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5pPr>
            <a:lvl6pPr indent="-228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6pPr>
            <a:lvl7pPr indent="-228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7pPr>
            <a:lvl8pPr indent="-228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8pPr>
            <a:lvl9pPr indent="-228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9pPr>
          </a:lstStyle>
          <a:p/>
        </p:txBody>
      </p:sp>
      <p:sp>
        <p:nvSpPr>
          <p:cNvPr id="48" name="Google Shape;48;g149056fe734_0_118"/>
          <p:cNvSpPr txBox="1"/>
          <p:nvPr>
            <p:ph idx="2" type="body"/>
          </p:nvPr>
        </p:nvSpPr>
        <p:spPr>
          <a:xfrm>
            <a:off x="475258" y="2260797"/>
            <a:ext cx="4200000" cy="4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75" spcFirstLastPara="1" rIns="142575" wrap="square" tIns="71250">
            <a:normAutofit/>
          </a:bodyPr>
          <a:lstStyle>
            <a:lvl1pPr indent="-3873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1pPr>
            <a:lvl2pPr indent="-3619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92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3pPr>
            <a:lvl4pPr indent="-3365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/>
            </a:lvl4pPr>
            <a:lvl5pPr indent="-3365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»"/>
              <a:defRPr sz="1700"/>
            </a:lvl5pPr>
            <a:lvl6pPr indent="-33655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49" name="Google Shape;49;g149056fe734_0_118"/>
          <p:cNvSpPr txBox="1"/>
          <p:nvPr>
            <p:ph idx="3" type="body"/>
          </p:nvPr>
        </p:nvSpPr>
        <p:spPr>
          <a:xfrm>
            <a:off x="4828485" y="1595760"/>
            <a:ext cx="42018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b" bIns="71250" lIns="142575" spcFirstLastPara="1" rIns="142575" wrap="square" tIns="712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5pPr>
            <a:lvl6pPr indent="-228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6pPr>
            <a:lvl7pPr indent="-228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7pPr>
            <a:lvl8pPr indent="-228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8pPr>
            <a:lvl9pPr indent="-228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9pPr>
          </a:lstStyle>
          <a:p/>
        </p:txBody>
      </p:sp>
      <p:sp>
        <p:nvSpPr>
          <p:cNvPr id="50" name="Google Shape;50;g149056fe734_0_118"/>
          <p:cNvSpPr txBox="1"/>
          <p:nvPr>
            <p:ph idx="4" type="body"/>
          </p:nvPr>
        </p:nvSpPr>
        <p:spPr>
          <a:xfrm>
            <a:off x="4828485" y="2260797"/>
            <a:ext cx="4201800" cy="4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75" spcFirstLastPara="1" rIns="142575" wrap="square" tIns="71250">
            <a:normAutofit/>
          </a:bodyPr>
          <a:lstStyle>
            <a:lvl1pPr indent="-3873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1pPr>
            <a:lvl2pPr indent="-3619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92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3pPr>
            <a:lvl4pPr indent="-3365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/>
            </a:lvl4pPr>
            <a:lvl5pPr indent="-3365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»"/>
              <a:defRPr sz="1700"/>
            </a:lvl5pPr>
            <a:lvl6pPr indent="-33655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51" name="Google Shape;51;g149056fe734_0_118"/>
          <p:cNvSpPr txBox="1"/>
          <p:nvPr>
            <p:ph idx="10" type="dt"/>
          </p:nvPr>
        </p:nvSpPr>
        <p:spPr>
          <a:xfrm>
            <a:off x="475258" y="6607466"/>
            <a:ext cx="2217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g149056fe734_0_118"/>
          <p:cNvSpPr txBox="1"/>
          <p:nvPr>
            <p:ph idx="11" type="ftr"/>
          </p:nvPr>
        </p:nvSpPr>
        <p:spPr>
          <a:xfrm>
            <a:off x="3247593" y="6607466"/>
            <a:ext cx="3009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g149056fe734_0_118"/>
          <p:cNvSpPr txBox="1"/>
          <p:nvPr>
            <p:ph idx="12" type="sldNum"/>
          </p:nvPr>
        </p:nvSpPr>
        <p:spPr>
          <a:xfrm>
            <a:off x="6812024" y="6607466"/>
            <a:ext cx="2217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49056fe734_0_127"/>
          <p:cNvSpPr txBox="1"/>
          <p:nvPr>
            <p:ph type="title"/>
          </p:nvPr>
        </p:nvSpPr>
        <p:spPr>
          <a:xfrm>
            <a:off x="475257" y="285488"/>
            <a:ext cx="8554500" cy="11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56" name="Google Shape;56;g149056fe734_0_127"/>
          <p:cNvSpPr txBox="1"/>
          <p:nvPr>
            <p:ph idx="10" type="dt"/>
          </p:nvPr>
        </p:nvSpPr>
        <p:spPr>
          <a:xfrm>
            <a:off x="475258" y="6607466"/>
            <a:ext cx="2217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g149056fe734_0_127"/>
          <p:cNvSpPr txBox="1"/>
          <p:nvPr>
            <p:ph idx="11" type="ftr"/>
          </p:nvPr>
        </p:nvSpPr>
        <p:spPr>
          <a:xfrm>
            <a:off x="3247593" y="6607466"/>
            <a:ext cx="3009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g149056fe734_0_127"/>
          <p:cNvSpPr txBox="1"/>
          <p:nvPr>
            <p:ph idx="12" type="sldNum"/>
          </p:nvPr>
        </p:nvSpPr>
        <p:spPr>
          <a:xfrm>
            <a:off x="6812024" y="6607466"/>
            <a:ext cx="2217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49056fe734_0_132"/>
          <p:cNvSpPr txBox="1"/>
          <p:nvPr>
            <p:ph type="title"/>
          </p:nvPr>
        </p:nvSpPr>
        <p:spPr>
          <a:xfrm>
            <a:off x="475258" y="283837"/>
            <a:ext cx="3127200" cy="1208100"/>
          </a:xfrm>
          <a:prstGeom prst="rect">
            <a:avLst/>
          </a:prstGeom>
          <a:noFill/>
          <a:ln>
            <a:noFill/>
          </a:ln>
        </p:spPr>
        <p:txBody>
          <a:bodyPr anchorCtr="0" anchor="b" bIns="71250" lIns="142575" spcFirstLastPara="1" rIns="142575" wrap="square" tIns="712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b="1"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61" name="Google Shape;61;g149056fe734_0_132"/>
          <p:cNvSpPr txBox="1"/>
          <p:nvPr>
            <p:ph idx="1" type="body"/>
          </p:nvPr>
        </p:nvSpPr>
        <p:spPr>
          <a:xfrm>
            <a:off x="3716250" y="283838"/>
            <a:ext cx="5313300" cy="60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75" spcFirstLastPara="1" rIns="142575" wrap="square" tIns="71250">
            <a:normAutofit/>
          </a:bodyPr>
          <a:lstStyle>
            <a:lvl1pPr indent="-43815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1pPr>
            <a:lvl2pPr indent="-4127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2pPr>
            <a:lvl3pPr indent="-3873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3pPr>
            <a:lvl4pPr indent="-3619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indent="-3619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indent="-36195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indent="-36195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indent="-36195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indent="-36195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/>
        </p:txBody>
      </p:sp>
      <p:sp>
        <p:nvSpPr>
          <p:cNvPr id="62" name="Google Shape;62;g149056fe734_0_132"/>
          <p:cNvSpPr txBox="1"/>
          <p:nvPr>
            <p:ph idx="2" type="body"/>
          </p:nvPr>
        </p:nvSpPr>
        <p:spPr>
          <a:xfrm>
            <a:off x="475258" y="1491796"/>
            <a:ext cx="3127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75" spcFirstLastPara="1" rIns="142575" wrap="square" tIns="712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g149056fe734_0_132"/>
          <p:cNvSpPr txBox="1"/>
          <p:nvPr>
            <p:ph idx="10" type="dt"/>
          </p:nvPr>
        </p:nvSpPr>
        <p:spPr>
          <a:xfrm>
            <a:off x="475258" y="6607466"/>
            <a:ext cx="2217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g149056fe734_0_132"/>
          <p:cNvSpPr txBox="1"/>
          <p:nvPr>
            <p:ph idx="11" type="ftr"/>
          </p:nvPr>
        </p:nvSpPr>
        <p:spPr>
          <a:xfrm>
            <a:off x="3247593" y="6607466"/>
            <a:ext cx="3009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g149056fe734_0_132"/>
          <p:cNvSpPr txBox="1"/>
          <p:nvPr>
            <p:ph idx="12" type="sldNum"/>
          </p:nvPr>
        </p:nvSpPr>
        <p:spPr>
          <a:xfrm>
            <a:off x="6812024" y="6607466"/>
            <a:ext cx="2217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49056fe734_0_139"/>
          <p:cNvSpPr txBox="1"/>
          <p:nvPr>
            <p:ph type="title"/>
          </p:nvPr>
        </p:nvSpPr>
        <p:spPr>
          <a:xfrm>
            <a:off x="1863076" y="4990253"/>
            <a:ext cx="57030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b" bIns="71250" lIns="142575" spcFirstLastPara="1" rIns="142575" wrap="square" tIns="712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b="1"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68" name="Google Shape;68;g149056fe734_0_139"/>
          <p:cNvSpPr/>
          <p:nvPr>
            <p:ph idx="2" type="pic"/>
          </p:nvPr>
        </p:nvSpPr>
        <p:spPr>
          <a:xfrm>
            <a:off x="1863076" y="636984"/>
            <a:ext cx="5703000" cy="42774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g149056fe734_0_139"/>
          <p:cNvSpPr txBox="1"/>
          <p:nvPr>
            <p:ph idx="1" type="body"/>
          </p:nvPr>
        </p:nvSpPr>
        <p:spPr>
          <a:xfrm>
            <a:off x="1863076" y="5579380"/>
            <a:ext cx="57030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75" spcFirstLastPara="1" rIns="142575" wrap="square" tIns="712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g149056fe734_0_139"/>
          <p:cNvSpPr txBox="1"/>
          <p:nvPr>
            <p:ph idx="10" type="dt"/>
          </p:nvPr>
        </p:nvSpPr>
        <p:spPr>
          <a:xfrm>
            <a:off x="475258" y="6607466"/>
            <a:ext cx="2217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g149056fe734_0_139"/>
          <p:cNvSpPr txBox="1"/>
          <p:nvPr>
            <p:ph idx="11" type="ftr"/>
          </p:nvPr>
        </p:nvSpPr>
        <p:spPr>
          <a:xfrm>
            <a:off x="3247593" y="6607466"/>
            <a:ext cx="3009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g149056fe734_0_139"/>
          <p:cNvSpPr txBox="1"/>
          <p:nvPr>
            <p:ph idx="12" type="sldNum"/>
          </p:nvPr>
        </p:nvSpPr>
        <p:spPr>
          <a:xfrm>
            <a:off x="6812024" y="6607466"/>
            <a:ext cx="2217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49056fe734_0_82"/>
          <p:cNvSpPr txBox="1"/>
          <p:nvPr>
            <p:ph type="title"/>
          </p:nvPr>
        </p:nvSpPr>
        <p:spPr>
          <a:xfrm>
            <a:off x="475257" y="285488"/>
            <a:ext cx="8554500" cy="11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  <a:defRPr b="0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149056fe734_0_82"/>
          <p:cNvSpPr txBox="1"/>
          <p:nvPr>
            <p:ph idx="1" type="body"/>
          </p:nvPr>
        </p:nvSpPr>
        <p:spPr>
          <a:xfrm>
            <a:off x="475257" y="1663418"/>
            <a:ext cx="8554500" cy="47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75" spcFirstLastPara="1" rIns="142575" wrap="square" tIns="71250">
            <a:normAutofit/>
          </a:bodyPr>
          <a:lstStyle>
            <a:lvl1pPr indent="-4381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27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73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g149056fe734_0_82"/>
          <p:cNvSpPr txBox="1"/>
          <p:nvPr>
            <p:ph idx="12" type="sldNum"/>
          </p:nvPr>
        </p:nvSpPr>
        <p:spPr>
          <a:xfrm>
            <a:off x="6812024" y="6607466"/>
            <a:ext cx="2217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38688ed48d_0_0"/>
          <p:cNvSpPr txBox="1"/>
          <p:nvPr>
            <p:ph type="title"/>
          </p:nvPr>
        </p:nvSpPr>
        <p:spPr>
          <a:xfrm>
            <a:off x="1306958" y="569325"/>
            <a:ext cx="163965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50" spcFirstLastPara="1" rIns="142550" wrap="square" tIns="7125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Lato"/>
              <a:buNone/>
              <a:defRPr b="0" i="0" sz="6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g138688ed48d_0_0"/>
          <p:cNvSpPr txBox="1"/>
          <p:nvPr>
            <p:ph idx="1" type="body"/>
          </p:nvPr>
        </p:nvSpPr>
        <p:spPr>
          <a:xfrm>
            <a:off x="1306958" y="2846623"/>
            <a:ext cx="16396500" cy="6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50" spcFirstLastPara="1" rIns="142550" wrap="square" tIns="71250">
            <a:norm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Char char="•"/>
              <a:defRPr b="0" i="0" sz="4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355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ato"/>
              <a:buChar char="•"/>
              <a:defRPr b="0" i="0" sz="3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ato"/>
              <a:buChar char="•"/>
              <a:defRPr b="0" i="0" sz="3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8" name="Google Shape;88;g138688ed48d_0_0"/>
          <p:cNvSpPr txBox="1"/>
          <p:nvPr>
            <p:ph idx="10" type="dt"/>
          </p:nvPr>
        </p:nvSpPr>
        <p:spPr>
          <a:xfrm>
            <a:off x="1306958" y="9911198"/>
            <a:ext cx="4277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50" spcFirstLastPara="1" rIns="142550" wrap="square" tIns="712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g138688ed48d_0_0"/>
          <p:cNvSpPr txBox="1"/>
          <p:nvPr>
            <p:ph idx="11" type="ftr"/>
          </p:nvPr>
        </p:nvSpPr>
        <p:spPr>
          <a:xfrm>
            <a:off x="6297162" y="9911198"/>
            <a:ext cx="6416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50" spcFirstLastPara="1" rIns="142550" wrap="square" tIns="712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g138688ed48d_0_0"/>
          <p:cNvSpPr txBox="1"/>
          <p:nvPr>
            <p:ph idx="12" type="sldNum"/>
          </p:nvPr>
        </p:nvSpPr>
        <p:spPr>
          <a:xfrm>
            <a:off x="13426024" y="9911198"/>
            <a:ext cx="4277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50" spcFirstLastPara="1" rIns="142550" wrap="square" tIns="712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g138688ed48d_0_0"/>
          <p:cNvSpPr/>
          <p:nvPr/>
        </p:nvSpPr>
        <p:spPr>
          <a:xfrm>
            <a:off x="0" y="9207325"/>
            <a:ext cx="7982309" cy="1488608"/>
          </a:xfrm>
          <a:custGeom>
            <a:rect b="b" l="l" r="r" t="t"/>
            <a:pathLst>
              <a:path extrusionOk="0" h="3792632" w="13472252">
                <a:moveTo>
                  <a:pt x="13472252" y="3792632"/>
                </a:moveTo>
                <a:lnTo>
                  <a:pt x="0" y="3792632"/>
                </a:lnTo>
                <a:lnTo>
                  <a:pt x="0" y="0"/>
                </a:lnTo>
                <a:lnTo>
                  <a:pt x="13472252" y="3792632"/>
                </a:lnTo>
                <a:close/>
              </a:path>
            </a:pathLst>
          </a:custGeom>
          <a:solidFill>
            <a:srgbClr val="861F41"/>
          </a:solidFill>
          <a:ln>
            <a:noFill/>
          </a:ln>
        </p:spPr>
      </p:sp>
      <p:sp>
        <p:nvSpPr>
          <p:cNvPr id="92" name="Google Shape;92;g138688ed48d_0_0"/>
          <p:cNvSpPr/>
          <p:nvPr/>
        </p:nvSpPr>
        <p:spPr>
          <a:xfrm rot="10800000">
            <a:off x="11027991" y="-2533"/>
            <a:ext cx="7982309" cy="1488608"/>
          </a:xfrm>
          <a:custGeom>
            <a:rect b="b" l="l" r="r" t="t"/>
            <a:pathLst>
              <a:path extrusionOk="0" h="3792632" w="13472252">
                <a:moveTo>
                  <a:pt x="13472252" y="3792632"/>
                </a:moveTo>
                <a:lnTo>
                  <a:pt x="0" y="3792632"/>
                </a:lnTo>
                <a:lnTo>
                  <a:pt x="0" y="0"/>
                </a:lnTo>
                <a:lnTo>
                  <a:pt x="13472252" y="3792632"/>
                </a:lnTo>
                <a:close/>
              </a:path>
            </a:pathLst>
          </a:custGeom>
          <a:solidFill>
            <a:srgbClr val="E87722">
              <a:alpha val="83921"/>
            </a:srgbClr>
          </a:solidFill>
          <a:ln>
            <a:noFill/>
          </a:ln>
        </p:spPr>
      </p:sp>
      <p:pic>
        <p:nvPicPr>
          <p:cNvPr id="93" name="Google Shape;93;g138688ed48d_0_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173784" y="8934217"/>
            <a:ext cx="2767187" cy="138490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d8847aed5d_0_596"/>
          <p:cNvSpPr txBox="1"/>
          <p:nvPr>
            <p:ph type="title"/>
          </p:nvPr>
        </p:nvSpPr>
        <p:spPr>
          <a:xfrm>
            <a:off x="1306958" y="569325"/>
            <a:ext cx="163965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Lato"/>
              <a:buNone/>
              <a:defRPr b="0" i="0" sz="6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g1d8847aed5d_0_596"/>
          <p:cNvSpPr txBox="1"/>
          <p:nvPr>
            <p:ph idx="1" type="body"/>
          </p:nvPr>
        </p:nvSpPr>
        <p:spPr>
          <a:xfrm>
            <a:off x="1306958" y="2846623"/>
            <a:ext cx="16396500" cy="67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75" spcFirstLastPara="1" rIns="142575" wrap="square" tIns="71250">
            <a:norm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Char char="•"/>
              <a:defRPr b="0" i="0" sz="4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355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ato"/>
              <a:buChar char="•"/>
              <a:defRPr b="0" i="0" sz="3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ato"/>
              <a:buChar char="•"/>
              <a:defRPr b="0" i="0" sz="3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0005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ato"/>
              <a:buChar char="•"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0005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ato"/>
              <a:buChar char="•"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0005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ato"/>
              <a:buChar char="•"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0005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ato"/>
              <a:buChar char="•"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0005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ato"/>
              <a:buChar char="•"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0005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ato"/>
              <a:buChar char="•"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5" name="Google Shape;125;g1d8847aed5d_0_596"/>
          <p:cNvSpPr txBox="1"/>
          <p:nvPr>
            <p:ph idx="10" type="dt"/>
          </p:nvPr>
        </p:nvSpPr>
        <p:spPr>
          <a:xfrm>
            <a:off x="1306958" y="9911198"/>
            <a:ext cx="4277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g1d8847aed5d_0_596"/>
          <p:cNvSpPr txBox="1"/>
          <p:nvPr>
            <p:ph idx="11" type="ftr"/>
          </p:nvPr>
        </p:nvSpPr>
        <p:spPr>
          <a:xfrm>
            <a:off x="6297162" y="9911198"/>
            <a:ext cx="6416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g1d8847aed5d_0_596"/>
          <p:cNvSpPr txBox="1"/>
          <p:nvPr>
            <p:ph idx="12" type="sldNum"/>
          </p:nvPr>
        </p:nvSpPr>
        <p:spPr>
          <a:xfrm>
            <a:off x="13426024" y="9911198"/>
            <a:ext cx="4277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g1d8847aed5d_0_596"/>
          <p:cNvSpPr/>
          <p:nvPr/>
        </p:nvSpPr>
        <p:spPr>
          <a:xfrm>
            <a:off x="0" y="9207325"/>
            <a:ext cx="7982309" cy="1498090"/>
          </a:xfrm>
          <a:custGeom>
            <a:rect b="b" l="l" r="r" t="t"/>
            <a:pathLst>
              <a:path extrusionOk="0" h="3792632" w="13472252">
                <a:moveTo>
                  <a:pt x="13472252" y="3792632"/>
                </a:moveTo>
                <a:lnTo>
                  <a:pt x="0" y="3792632"/>
                </a:lnTo>
                <a:lnTo>
                  <a:pt x="0" y="0"/>
                </a:lnTo>
                <a:lnTo>
                  <a:pt x="13472252" y="3792632"/>
                </a:lnTo>
                <a:close/>
              </a:path>
            </a:pathLst>
          </a:custGeom>
          <a:solidFill>
            <a:srgbClr val="861F41"/>
          </a:solidFill>
          <a:ln>
            <a:noFill/>
          </a:ln>
        </p:spPr>
      </p:sp>
      <p:sp>
        <p:nvSpPr>
          <p:cNvPr id="129" name="Google Shape;129;g1d8847aed5d_0_596"/>
          <p:cNvSpPr/>
          <p:nvPr/>
        </p:nvSpPr>
        <p:spPr>
          <a:xfrm rot="10800000">
            <a:off x="11027991" y="-12015"/>
            <a:ext cx="7982309" cy="1498090"/>
          </a:xfrm>
          <a:custGeom>
            <a:rect b="b" l="l" r="r" t="t"/>
            <a:pathLst>
              <a:path extrusionOk="0" h="3792632" w="13472252">
                <a:moveTo>
                  <a:pt x="13472252" y="3792632"/>
                </a:moveTo>
                <a:lnTo>
                  <a:pt x="0" y="3792632"/>
                </a:lnTo>
                <a:lnTo>
                  <a:pt x="0" y="0"/>
                </a:lnTo>
                <a:lnTo>
                  <a:pt x="13472252" y="3792632"/>
                </a:lnTo>
                <a:close/>
              </a:path>
            </a:pathLst>
          </a:custGeom>
          <a:solidFill>
            <a:srgbClr val="E87722">
              <a:alpha val="83529"/>
            </a:srgbClr>
          </a:solidFill>
          <a:ln>
            <a:noFill/>
          </a:ln>
        </p:spPr>
      </p:sp>
      <p:pic>
        <p:nvPicPr>
          <p:cNvPr id="130" name="Google Shape;130;g1d8847aed5d_0_59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173784" y="8934217"/>
            <a:ext cx="2767159" cy="138488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2"/>
    <p:sldLayoutId id="2147483668" r:id="rId3"/>
    <p:sldLayoutId id="2147483669" r:id="rId4"/>
    <p:sldLayoutId id="2147483670" r:id="rId5"/>
    <p:sldLayoutId id="214748367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11.png"/><Relationship Id="rId5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8.jp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61F4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f623141ce5_0_34"/>
          <p:cNvSpPr txBox="1"/>
          <p:nvPr>
            <p:ph type="title"/>
          </p:nvPr>
        </p:nvSpPr>
        <p:spPr>
          <a:xfrm>
            <a:off x="1306958" y="569325"/>
            <a:ext cx="163965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50" spcFirstLastPara="1" rIns="142550" wrap="square" tIns="7125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Hokie Engineer Launch Party</a:t>
            </a:r>
            <a:endParaRPr/>
          </a:p>
        </p:txBody>
      </p:sp>
      <p:sp>
        <p:nvSpPr>
          <p:cNvPr id="240" name="Google Shape;240;g1f623141ce5_0_34"/>
          <p:cNvSpPr txBox="1"/>
          <p:nvPr>
            <p:ph idx="1" type="body"/>
          </p:nvPr>
        </p:nvSpPr>
        <p:spPr>
          <a:xfrm>
            <a:off x="9160600" y="2636325"/>
            <a:ext cx="8410200" cy="59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50" spcFirstLastPara="1" rIns="142550" wrap="square" tIns="7125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When: April 11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Where: Eastern Divide Brewery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What: a fun evening to celebrate making it through VT Engineering with your </a:t>
            </a:r>
            <a:r>
              <a:rPr lang="en-US"/>
              <a:t>fellow</a:t>
            </a:r>
            <a:r>
              <a:rPr lang="en-US"/>
              <a:t> senior classmates!</a:t>
            </a:r>
            <a:endParaRPr/>
          </a:p>
        </p:txBody>
      </p:sp>
      <p:pic>
        <p:nvPicPr>
          <p:cNvPr id="241" name="Google Shape;241;g1f623141ce5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750" y="2637613"/>
            <a:ext cx="8132352" cy="5418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f73344f1e6_4_0"/>
          <p:cNvSpPr txBox="1"/>
          <p:nvPr>
            <p:ph type="title"/>
          </p:nvPr>
        </p:nvSpPr>
        <p:spPr>
          <a:xfrm>
            <a:off x="1306958" y="569325"/>
            <a:ext cx="163965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50" spcFirstLastPara="1" rIns="142550" wrap="square" tIns="7125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Meet the Dean</a:t>
            </a:r>
            <a:endParaRPr/>
          </a:p>
        </p:txBody>
      </p:sp>
      <p:sp>
        <p:nvSpPr>
          <p:cNvPr id="248" name="Google Shape;248;g1f73344f1e6_4_0"/>
          <p:cNvSpPr txBox="1"/>
          <p:nvPr>
            <p:ph idx="1" type="body"/>
          </p:nvPr>
        </p:nvSpPr>
        <p:spPr>
          <a:xfrm>
            <a:off x="8091125" y="2930300"/>
            <a:ext cx="10609800" cy="52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50" spcFirstLastPara="1" rIns="142550" wrap="square" tIns="7125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Opportunity to connect with Dean Ross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Talk about your experience in the College of Engineering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b="1" lang="en-US"/>
              <a:t>February 15  at 4-5 pm</a:t>
            </a:r>
            <a:endParaRPr b="1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b="1" lang="en-US"/>
              <a:t>April 23 at 3:30-4:30 pm</a:t>
            </a:r>
            <a:endParaRPr b="1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Refreshments will be provided!</a:t>
            </a:r>
            <a:endParaRPr/>
          </a:p>
        </p:txBody>
      </p:sp>
      <p:pic>
        <p:nvPicPr>
          <p:cNvPr id="249" name="Google Shape;249;g1f73344f1e6_4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001" y="2526975"/>
            <a:ext cx="5157650" cy="6876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f73215c02c_1_6"/>
          <p:cNvSpPr txBox="1"/>
          <p:nvPr>
            <p:ph type="title"/>
          </p:nvPr>
        </p:nvSpPr>
        <p:spPr>
          <a:xfrm>
            <a:off x="1306958" y="569325"/>
            <a:ext cx="163965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50" spcFirstLastPara="1" rIns="142550" wrap="square" tIns="7125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Major Mixer</a:t>
            </a:r>
            <a:endParaRPr/>
          </a:p>
        </p:txBody>
      </p:sp>
      <p:sp>
        <p:nvSpPr>
          <p:cNvPr id="256" name="Google Shape;256;g1f73215c02c_1_6"/>
          <p:cNvSpPr txBox="1"/>
          <p:nvPr>
            <p:ph idx="1" type="body"/>
          </p:nvPr>
        </p:nvSpPr>
        <p:spPr>
          <a:xfrm>
            <a:off x="1306958" y="2391573"/>
            <a:ext cx="16396500" cy="67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50" spcFirstLastPara="1" rIns="142550" wrap="square" tIns="7125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rPr lang="en-US" sz="3516"/>
              <a:t>Date: Wednesday March 13</a:t>
            </a:r>
            <a:endParaRPr sz="3516"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rPr lang="en-US" sz="3516"/>
              <a:t>Time: 6 - 7:30 PM</a:t>
            </a:r>
            <a:endParaRPr sz="3516"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rPr lang="en-US" sz="3516"/>
              <a:t>Location: Commonwealth Ballroom in Squires</a:t>
            </a:r>
            <a:endParaRPr sz="3516"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716"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rPr lang="en-US" sz="6708"/>
              <a:t>Freshman Formal</a:t>
            </a:r>
            <a:endParaRPr sz="6708"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rPr lang="en-US" sz="3500"/>
              <a:t>Date/Time/Location: TBD</a:t>
            </a:r>
            <a:endParaRPr sz="3500"/>
          </a:p>
        </p:txBody>
      </p:sp>
      <p:pic>
        <p:nvPicPr>
          <p:cNvPr id="257" name="Google Shape;257;g1f73215c02c_1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4300" y="1258650"/>
            <a:ext cx="6322875" cy="4215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1f73215c02c_1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86594" y="5473900"/>
            <a:ext cx="6322875" cy="421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f73215c02c_1_12"/>
          <p:cNvSpPr txBox="1"/>
          <p:nvPr>
            <p:ph type="title"/>
          </p:nvPr>
        </p:nvSpPr>
        <p:spPr>
          <a:xfrm>
            <a:off x="1306958" y="569325"/>
            <a:ext cx="163965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50" spcFirstLastPara="1" rIns="142550" wrap="square" tIns="7125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Social Media</a:t>
            </a:r>
            <a:endParaRPr/>
          </a:p>
        </p:txBody>
      </p:sp>
      <p:sp>
        <p:nvSpPr>
          <p:cNvPr id="265" name="Google Shape;265;g1f73215c02c_1_12"/>
          <p:cNvSpPr txBox="1"/>
          <p:nvPr>
            <p:ph idx="1" type="body"/>
          </p:nvPr>
        </p:nvSpPr>
        <p:spPr>
          <a:xfrm>
            <a:off x="1306950" y="3602175"/>
            <a:ext cx="16396500" cy="61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50" spcFirstLastPara="1" rIns="142550" wrap="square" tIns="7125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rPr lang="en-US" sz="3639"/>
              <a:t>Follow our Instagram page and stay up to date on events, important dates, etc.</a:t>
            </a:r>
            <a:endParaRPr sz="3700"/>
          </a:p>
        </p:txBody>
      </p:sp>
      <p:pic>
        <p:nvPicPr>
          <p:cNvPr id="266" name="Google Shape;266;g1f73215c02c_1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6925" y="2258951"/>
            <a:ext cx="5376436" cy="6175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d8847aed5d_0_425"/>
          <p:cNvSpPr txBox="1"/>
          <p:nvPr>
            <p:ph type="ctrTitle"/>
          </p:nvPr>
        </p:nvSpPr>
        <p:spPr>
          <a:xfrm>
            <a:off x="2376238" y="1750055"/>
            <a:ext cx="142578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b" bIns="71250" lIns="142575" spcFirstLastPara="1" rIns="142575" wrap="square" tIns="712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</a:pPr>
            <a:r>
              <a:rPr lang="en-US" sz="10600"/>
              <a:t>EOF AND LNF!!</a:t>
            </a:r>
            <a:endParaRPr sz="10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d8847aed5d_0_455"/>
          <p:cNvSpPr txBox="1"/>
          <p:nvPr>
            <p:ph type="title"/>
          </p:nvPr>
        </p:nvSpPr>
        <p:spPr>
          <a:xfrm>
            <a:off x="773021" y="144999"/>
            <a:ext cx="163965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/>
              <a:t>Foundation Accounts FAQ</a:t>
            </a:r>
            <a:endParaRPr/>
          </a:p>
        </p:txBody>
      </p:sp>
      <p:sp>
        <p:nvSpPr>
          <p:cNvPr id="278" name="Google Shape;278;g1d8847aed5d_0_455"/>
          <p:cNvSpPr txBox="1"/>
          <p:nvPr>
            <p:ph idx="1" type="body"/>
          </p:nvPr>
        </p:nvSpPr>
        <p:spPr>
          <a:xfrm>
            <a:off x="773021" y="1793408"/>
            <a:ext cx="18158400" cy="75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75" spcFirstLastPara="1" rIns="142575" wrap="square" tIns="71250">
            <a:noAutofit/>
          </a:bodyPr>
          <a:lstStyle/>
          <a:p>
            <a:pPr indent="-666750" lvl="0" marL="9525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861F41"/>
              </a:buClr>
              <a:buSzPts val="2900"/>
              <a:buChar char="●"/>
            </a:pPr>
            <a:r>
              <a:rPr lang="en-US">
                <a:solidFill>
                  <a:srgbClr val="861F41"/>
                </a:solidFill>
              </a:rPr>
              <a:t>What is a foundation account? </a:t>
            </a:r>
            <a:endParaRPr>
              <a:solidFill>
                <a:srgbClr val="861F41"/>
              </a:solidFill>
            </a:endParaRPr>
          </a:p>
          <a:p>
            <a:pPr indent="-654050" lvl="1" marL="1905000" rtl="0" algn="l">
              <a:lnSpc>
                <a:spcPct val="87000"/>
              </a:lnSpc>
              <a:spcBef>
                <a:spcPts val="2100"/>
              </a:spcBef>
              <a:spcAft>
                <a:spcPts val="0"/>
              </a:spcAft>
              <a:buSzPts val="2700"/>
              <a:buChar char="○"/>
            </a:pPr>
            <a:r>
              <a:rPr lang="en-US"/>
              <a:t>Serves as a bank account managed by VT </a:t>
            </a:r>
            <a:endParaRPr/>
          </a:p>
          <a:p>
            <a:pPr indent="-666750" lvl="0" marL="952500" rtl="0" algn="l">
              <a:lnSpc>
                <a:spcPct val="87000"/>
              </a:lnSpc>
              <a:spcBef>
                <a:spcPts val="2100"/>
              </a:spcBef>
              <a:spcAft>
                <a:spcPts val="0"/>
              </a:spcAft>
              <a:buClr>
                <a:srgbClr val="861F41"/>
              </a:buClr>
              <a:buSzPts val="2900"/>
              <a:buChar char="●"/>
            </a:pPr>
            <a:r>
              <a:rPr lang="en-US">
                <a:solidFill>
                  <a:srgbClr val="861F41"/>
                </a:solidFill>
              </a:rPr>
              <a:t>No foundation account? </a:t>
            </a:r>
            <a:endParaRPr>
              <a:solidFill>
                <a:srgbClr val="861F41"/>
              </a:solidFill>
            </a:endParaRPr>
          </a:p>
          <a:p>
            <a:pPr indent="-654050" lvl="1" marL="1905000" rtl="0" algn="l">
              <a:lnSpc>
                <a:spcPct val="87000"/>
              </a:lnSpc>
              <a:spcBef>
                <a:spcPts val="2100"/>
              </a:spcBef>
              <a:spcAft>
                <a:spcPts val="0"/>
              </a:spcAft>
              <a:buSzPts val="2700"/>
              <a:buChar char="○"/>
            </a:pPr>
            <a:r>
              <a:rPr lang="en-US"/>
              <a:t>Reach out to advisor and utilize their accounts </a:t>
            </a:r>
            <a:r>
              <a:rPr b="1" lang="en-US" u="sng"/>
              <a:t>OR</a:t>
            </a:r>
            <a:r>
              <a:rPr lang="en-US"/>
              <a:t> create your own account</a:t>
            </a:r>
            <a:endParaRPr/>
          </a:p>
          <a:p>
            <a:pPr indent="-666750" lvl="0" marL="952500" rtl="0" algn="l">
              <a:lnSpc>
                <a:spcPct val="87000"/>
              </a:lnSpc>
              <a:spcBef>
                <a:spcPts val="2100"/>
              </a:spcBef>
              <a:spcAft>
                <a:spcPts val="0"/>
              </a:spcAft>
              <a:buClr>
                <a:srgbClr val="861F41"/>
              </a:buClr>
              <a:buSzPts val="2900"/>
              <a:buChar char="●"/>
            </a:pPr>
            <a:r>
              <a:rPr lang="en-US">
                <a:solidFill>
                  <a:srgbClr val="861F41"/>
                </a:solidFill>
              </a:rPr>
              <a:t>How do we check if we are using a foundation account? </a:t>
            </a:r>
            <a:endParaRPr>
              <a:solidFill>
                <a:srgbClr val="861F41"/>
              </a:solidFill>
            </a:endParaRPr>
          </a:p>
          <a:p>
            <a:pPr indent="-654050" lvl="1" marL="1905000" rtl="0" algn="l">
              <a:lnSpc>
                <a:spcPct val="87000"/>
              </a:lnSpc>
              <a:spcBef>
                <a:spcPts val="2100"/>
              </a:spcBef>
              <a:spcAft>
                <a:spcPts val="0"/>
              </a:spcAft>
              <a:buSzPts val="2700"/>
              <a:buChar char="○"/>
            </a:pPr>
            <a:r>
              <a:rPr lang="en-US"/>
              <a:t>Six digit # starting with 86****, 87****, or 88****</a:t>
            </a:r>
            <a:endParaRPr/>
          </a:p>
          <a:p>
            <a:pPr indent="-666750" lvl="0" marL="952500" rtl="0" algn="l">
              <a:lnSpc>
                <a:spcPct val="87000"/>
              </a:lnSpc>
              <a:spcBef>
                <a:spcPts val="2100"/>
              </a:spcBef>
              <a:spcAft>
                <a:spcPts val="0"/>
              </a:spcAft>
              <a:buClr>
                <a:srgbClr val="861F41"/>
              </a:buClr>
              <a:buSzPts val="2900"/>
              <a:buChar char="●"/>
            </a:pPr>
            <a:r>
              <a:rPr lang="en-US">
                <a:solidFill>
                  <a:srgbClr val="861F41"/>
                </a:solidFill>
              </a:rPr>
              <a:t>How to report a transfer? </a:t>
            </a:r>
            <a:endParaRPr>
              <a:solidFill>
                <a:srgbClr val="861F41"/>
              </a:solidFill>
            </a:endParaRPr>
          </a:p>
          <a:p>
            <a:pPr indent="-654050" lvl="1" marL="1905000" rtl="0" algn="l">
              <a:lnSpc>
                <a:spcPct val="87000"/>
              </a:lnSpc>
              <a:spcBef>
                <a:spcPts val="2100"/>
              </a:spcBef>
              <a:spcAft>
                <a:spcPts val="0"/>
              </a:spcAft>
              <a:buSzPts val="2700"/>
              <a:buChar char="○"/>
            </a:pPr>
            <a:r>
              <a:rPr lang="en-US"/>
              <a:t>“8xxxxx with a final destination of 8yyyyy”</a:t>
            </a:r>
            <a:endParaRPr/>
          </a:p>
          <a:p>
            <a:pPr indent="-666750" lvl="0" marL="952500" rtl="0" algn="l">
              <a:lnSpc>
                <a:spcPct val="87000"/>
              </a:lnSpc>
              <a:spcBef>
                <a:spcPts val="2100"/>
              </a:spcBef>
              <a:spcAft>
                <a:spcPts val="0"/>
              </a:spcAft>
              <a:buClr>
                <a:srgbClr val="861F41"/>
              </a:buClr>
              <a:buSzPts val="2900"/>
              <a:buChar char="●"/>
            </a:pPr>
            <a:r>
              <a:rPr lang="en-US">
                <a:solidFill>
                  <a:srgbClr val="861F41"/>
                </a:solidFill>
              </a:rPr>
              <a:t>Who needs a foundation account? </a:t>
            </a:r>
            <a:endParaRPr>
              <a:solidFill>
                <a:srgbClr val="861F41"/>
              </a:solidFill>
            </a:endParaRPr>
          </a:p>
          <a:p>
            <a:pPr indent="-654050" lvl="1" marL="1905000" rtl="0" algn="l">
              <a:lnSpc>
                <a:spcPct val="87000"/>
              </a:lnSpc>
              <a:spcBef>
                <a:spcPts val="2100"/>
              </a:spcBef>
              <a:spcAft>
                <a:spcPts val="0"/>
              </a:spcAft>
              <a:buSzPts val="2700"/>
              <a:buChar char="○"/>
            </a:pPr>
            <a:r>
              <a:rPr lang="en-US"/>
              <a:t>REQUIRED for all LNF and IHF applicants </a:t>
            </a:r>
            <a:endParaRPr/>
          </a:p>
          <a:p>
            <a:pPr indent="0" lvl="0" marL="0" rtl="0" algn="l">
              <a:lnSpc>
                <a:spcPct val="87000"/>
              </a:lnSpc>
              <a:spcBef>
                <a:spcPts val="2100"/>
              </a:spcBef>
              <a:spcAft>
                <a:spcPts val="2100"/>
              </a:spcAft>
              <a:buSzPts val="2700"/>
              <a:buNone/>
            </a:pPr>
            <a:r>
              <a:t/>
            </a:r>
            <a:endParaRPr sz="3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d8847aed5d_0_472"/>
          <p:cNvSpPr txBox="1"/>
          <p:nvPr>
            <p:ph type="title"/>
          </p:nvPr>
        </p:nvSpPr>
        <p:spPr>
          <a:xfrm>
            <a:off x="1306958" y="569325"/>
            <a:ext cx="163965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/>
              <a:t>Follow-Up Period</a:t>
            </a:r>
            <a:endParaRPr/>
          </a:p>
        </p:txBody>
      </p:sp>
      <p:sp>
        <p:nvSpPr>
          <p:cNvPr id="284" name="Google Shape;284;g1d8847aed5d_0_472"/>
          <p:cNvSpPr txBox="1"/>
          <p:nvPr>
            <p:ph idx="1" type="body"/>
          </p:nvPr>
        </p:nvSpPr>
        <p:spPr>
          <a:xfrm>
            <a:off x="1306958" y="2846636"/>
            <a:ext cx="16882200" cy="67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75" spcFirstLastPara="1" rIns="142575" wrap="square" tIns="71250">
            <a:normAutofit/>
          </a:bodyPr>
          <a:lstStyle/>
          <a:p>
            <a:pPr indent="-654050" lvl="0" marL="9525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2700"/>
              <a:buChar char="•"/>
            </a:pPr>
            <a:r>
              <a:rPr lang="en-US"/>
              <a:t>Most of the information needed we will get from your application, however:</a:t>
            </a:r>
            <a:endParaRPr/>
          </a:p>
          <a:p>
            <a:pPr indent="-654050" lvl="0" marL="9525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SzPts val="2700"/>
              <a:buChar char="•"/>
            </a:pPr>
            <a:r>
              <a:rPr lang="en-US"/>
              <a:t>Between Feb 14th - 19th</a:t>
            </a:r>
            <a:endParaRPr/>
          </a:p>
          <a:p>
            <a:pPr indent="-654050" lvl="1" marL="19050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SzPts val="2700"/>
              <a:buChar char="•"/>
            </a:pPr>
            <a:r>
              <a:rPr lang="en-US"/>
              <a:t>Emailed questions from Tamim</a:t>
            </a:r>
            <a:endParaRPr/>
          </a:p>
          <a:p>
            <a:pPr indent="-654050" lvl="1" marL="19050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SzPts val="2700"/>
              <a:buChar char="•"/>
            </a:pPr>
            <a:r>
              <a:rPr lang="en-US"/>
              <a:t>Possible 5-10 minute zoom meeting for discussion</a:t>
            </a:r>
            <a:endParaRPr/>
          </a:p>
          <a:p>
            <a:pPr indent="-654050" lvl="0" marL="952500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SzPts val="2700"/>
              <a:buChar char="•"/>
            </a:pPr>
            <a:r>
              <a:rPr lang="en-US"/>
              <a:t>IF EMAILS ARE NOT ANSWERED BY 2/19, YOUR APPLICATION WILL BE</a:t>
            </a:r>
            <a:r>
              <a:rPr lang="en-US">
                <a:solidFill>
                  <a:srgbClr val="FF0000"/>
                </a:solidFill>
              </a:rPr>
              <a:t> DENIED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b5191a074d_0_4"/>
          <p:cNvSpPr txBox="1"/>
          <p:nvPr>
            <p:ph type="title"/>
          </p:nvPr>
        </p:nvSpPr>
        <p:spPr>
          <a:xfrm>
            <a:off x="237633" y="63550"/>
            <a:ext cx="163965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/>
              <a:t>Excel Sheet for Application</a:t>
            </a:r>
            <a:endParaRPr/>
          </a:p>
        </p:txBody>
      </p:sp>
      <p:pic>
        <p:nvPicPr>
          <p:cNvPr id="290" name="Google Shape;290;g2b5191a074d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3275" y="1517100"/>
            <a:ext cx="11783751" cy="895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d8847aed5d_0_477"/>
          <p:cNvSpPr txBox="1"/>
          <p:nvPr>
            <p:ph type="title"/>
          </p:nvPr>
        </p:nvSpPr>
        <p:spPr>
          <a:xfrm>
            <a:off x="895474" y="254511"/>
            <a:ext cx="163965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/>
              <a:t>Timeline</a:t>
            </a:r>
            <a:endParaRPr/>
          </a:p>
        </p:txBody>
      </p:sp>
      <p:sp>
        <p:nvSpPr>
          <p:cNvPr id="296" name="Google Shape;296;g1d8847aed5d_0_477"/>
          <p:cNvSpPr/>
          <p:nvPr/>
        </p:nvSpPr>
        <p:spPr>
          <a:xfrm>
            <a:off x="3817236" y="3493112"/>
            <a:ext cx="1361400" cy="89700"/>
          </a:xfrm>
          <a:prstGeom prst="roundRect">
            <a:avLst>
              <a:gd fmla="val 50000" name="adj"/>
            </a:avLst>
          </a:prstGeom>
          <a:solidFill>
            <a:srgbClr val="A72A1E"/>
          </a:solidFill>
          <a:ln>
            <a:noFill/>
          </a:ln>
        </p:spPr>
        <p:txBody>
          <a:bodyPr anchorCtr="0" anchor="ctr" bIns="190075" lIns="190075" spcFirstLastPara="1" rIns="190075" wrap="square" tIns="19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1d8847aed5d_0_477"/>
          <p:cNvSpPr/>
          <p:nvPr/>
        </p:nvSpPr>
        <p:spPr>
          <a:xfrm>
            <a:off x="1149870" y="2504551"/>
            <a:ext cx="2131200" cy="2067000"/>
          </a:xfrm>
          <a:prstGeom prst="ellipse">
            <a:avLst/>
          </a:prstGeom>
          <a:noFill/>
          <a:ln cap="flat" cmpd="sng" w="3810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90075" lIns="190075" spcFirstLastPara="1" rIns="190075" wrap="square" tIns="19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1d8847aed5d_0_477"/>
          <p:cNvSpPr txBox="1"/>
          <p:nvPr/>
        </p:nvSpPr>
        <p:spPr>
          <a:xfrm>
            <a:off x="895496" y="2634337"/>
            <a:ext cx="26400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075" lIns="190075" spcFirstLastPara="1" rIns="190075" wrap="square" tIns="1900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330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FEB</a:t>
            </a:r>
            <a:r>
              <a:rPr b="1" i="0" lang="en-US" sz="4400" u="none" cap="none" strike="noStrik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b="1" lang="en-US" sz="44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 2nd</a:t>
            </a:r>
            <a:endParaRPr b="1" i="0" sz="4400" u="none" cap="none" strike="noStrik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" name="Google Shape;299;g1d8847aed5d_0_477"/>
          <p:cNvSpPr txBox="1"/>
          <p:nvPr/>
        </p:nvSpPr>
        <p:spPr>
          <a:xfrm>
            <a:off x="-49215" y="4571488"/>
            <a:ext cx="4771200" cy="10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075" lIns="190075" spcFirstLastPara="1" rIns="190075" wrap="square" tIns="1900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US" sz="3700" u="none" cap="none" strike="noStrik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Application Opens</a:t>
            </a:r>
            <a:endParaRPr b="1" i="0" sz="3700" u="none" cap="none" strike="noStrik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g1d8847aed5d_0_477"/>
          <p:cNvSpPr txBox="1"/>
          <p:nvPr/>
        </p:nvSpPr>
        <p:spPr>
          <a:xfrm>
            <a:off x="165618" y="5603666"/>
            <a:ext cx="4341600" cy="17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075" lIns="190075" spcFirstLastPara="1" rIns="190075" wrap="square" tIns="1900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330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Office Hours are available to help with the new application</a:t>
            </a:r>
            <a:endParaRPr b="0" i="0" sz="3300" u="none" cap="none" strike="noStrik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01" name="Google Shape;301;g1d8847aed5d_0_477"/>
          <p:cNvGrpSpPr/>
          <p:nvPr/>
        </p:nvGrpSpPr>
        <p:grpSpPr>
          <a:xfrm>
            <a:off x="4884272" y="4571437"/>
            <a:ext cx="4205499" cy="2821574"/>
            <a:chOff x="2630548" y="2692419"/>
            <a:chExt cx="1835100" cy="1162673"/>
          </a:xfrm>
        </p:grpSpPr>
        <p:sp>
          <p:nvSpPr>
            <p:cNvPr id="302" name="Google Shape;302;g1d8847aed5d_0_477"/>
            <p:cNvSpPr txBox="1"/>
            <p:nvPr/>
          </p:nvSpPr>
          <p:spPr>
            <a:xfrm>
              <a:off x="2693551" y="2692419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90075" lIns="190075" spcFirstLastPara="1" rIns="190075" wrap="square" tIns="19007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rPr b="1" i="0" lang="en-US" sz="3700" u="none" cap="none" strike="noStrik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Application Due</a:t>
              </a:r>
              <a:endParaRPr b="1" i="0" sz="3700" u="none" cap="none" strike="noStrik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3" name="Google Shape;303;g1d8847aed5d_0_477"/>
            <p:cNvSpPr txBox="1"/>
            <p:nvPr/>
          </p:nvSpPr>
          <p:spPr>
            <a:xfrm>
              <a:off x="2630548" y="3117692"/>
              <a:ext cx="1835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90075" lIns="190075" spcFirstLastPara="1" rIns="190075" wrap="square" tIns="19007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330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0" i="0" lang="en-US" sz="3300" u="none" cap="none" strike="noStrik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No changes will be made past this date. No exceptions will be made. </a:t>
              </a:r>
              <a:endParaRPr b="0" i="0" sz="3300" u="none" cap="none" strike="noStrik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4" name="Google Shape;304;g1d8847aed5d_0_477"/>
          <p:cNvGrpSpPr/>
          <p:nvPr/>
        </p:nvGrpSpPr>
        <p:grpSpPr>
          <a:xfrm>
            <a:off x="9813386" y="4495002"/>
            <a:ext cx="4205501" cy="2898089"/>
            <a:chOff x="4781403" y="2660922"/>
            <a:chExt cx="1835101" cy="1194202"/>
          </a:xfrm>
        </p:grpSpPr>
        <p:sp>
          <p:nvSpPr>
            <p:cNvPr id="305" name="Google Shape;305;g1d8847aed5d_0_477"/>
            <p:cNvSpPr txBox="1"/>
            <p:nvPr/>
          </p:nvSpPr>
          <p:spPr>
            <a:xfrm>
              <a:off x="4781403" y="2660922"/>
              <a:ext cx="183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90075" lIns="190075" spcFirstLastPara="1" rIns="190075" wrap="square" tIns="19007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rPr b="1" i="0" lang="en-US" sz="3700" u="none" cap="none" strike="noStrike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Follow-Up Period </a:t>
              </a:r>
              <a:endParaRPr b="1" i="0" sz="3700" u="none" cap="none" strike="noStrik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6" name="Google Shape;306;g1d8847aed5d_0_477"/>
            <p:cNvSpPr txBox="1"/>
            <p:nvPr/>
          </p:nvSpPr>
          <p:spPr>
            <a:xfrm>
              <a:off x="4781404" y="3117724"/>
              <a:ext cx="1835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90075" lIns="190075" spcFirstLastPara="1" rIns="190075" wrap="square" tIns="19007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330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0" i="0" lang="en-US" sz="3300" u="none" cap="none" strike="noStrike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If we require any further information from you regarding your application, </a:t>
              </a:r>
              <a:r>
                <a:rPr lang="en-US" sz="33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Tamim </a:t>
              </a:r>
              <a:r>
                <a:rPr b="0" i="0" lang="en-US" sz="3300" u="none" cap="none" strike="noStrike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will email you.</a:t>
              </a:r>
              <a:endParaRPr b="0" i="0" sz="3300" u="none" cap="none" strike="noStrik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07" name="Google Shape;307;g1d8847aed5d_0_477"/>
          <p:cNvSpPr/>
          <p:nvPr/>
        </p:nvSpPr>
        <p:spPr>
          <a:xfrm>
            <a:off x="8795242" y="3493112"/>
            <a:ext cx="1361400" cy="89700"/>
          </a:xfrm>
          <a:prstGeom prst="roundRect">
            <a:avLst>
              <a:gd fmla="val 50000" name="adj"/>
            </a:avLst>
          </a:prstGeom>
          <a:solidFill>
            <a:srgbClr val="858585"/>
          </a:solidFill>
          <a:ln>
            <a:noFill/>
          </a:ln>
        </p:spPr>
        <p:txBody>
          <a:bodyPr anchorCtr="0" anchor="ctr" bIns="190075" lIns="190075" spcFirstLastPara="1" rIns="190075" wrap="square" tIns="19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1d8847aed5d_0_477"/>
          <p:cNvSpPr/>
          <p:nvPr/>
        </p:nvSpPr>
        <p:spPr>
          <a:xfrm>
            <a:off x="13566453" y="3493112"/>
            <a:ext cx="1361400" cy="89700"/>
          </a:xfrm>
          <a:prstGeom prst="roundRect">
            <a:avLst>
              <a:gd fmla="val 50000" name="adj"/>
            </a:avLst>
          </a:prstGeom>
          <a:solidFill>
            <a:srgbClr val="858585"/>
          </a:solidFill>
          <a:ln>
            <a:noFill/>
          </a:ln>
        </p:spPr>
        <p:txBody>
          <a:bodyPr anchorCtr="0" anchor="ctr" bIns="190075" lIns="190075" spcFirstLastPara="1" rIns="190075" wrap="square" tIns="19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1d8847aed5d_0_477"/>
          <p:cNvSpPr/>
          <p:nvPr/>
        </p:nvSpPr>
        <p:spPr>
          <a:xfrm>
            <a:off x="5921312" y="2439660"/>
            <a:ext cx="2131200" cy="2067000"/>
          </a:xfrm>
          <a:prstGeom prst="ellipse">
            <a:avLst/>
          </a:prstGeom>
          <a:noFill/>
          <a:ln cap="flat" cmpd="sng" w="38100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90075" lIns="190075" spcFirstLastPara="1" rIns="190075" wrap="square" tIns="19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1d8847aed5d_0_477"/>
          <p:cNvSpPr txBox="1"/>
          <p:nvPr/>
        </p:nvSpPr>
        <p:spPr>
          <a:xfrm>
            <a:off x="5666964" y="2634311"/>
            <a:ext cx="26400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075" lIns="190075" spcFirstLastPara="1" rIns="190075" wrap="square" tIns="1900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330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Feb </a:t>
            </a:r>
            <a:r>
              <a:rPr b="1" i="0" lang="en-US" sz="4400" u="none" cap="none" strike="noStrik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US" sz="44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16</a:t>
            </a:r>
            <a:r>
              <a:rPr b="1" i="0" lang="en-US" sz="4400" u="none" cap="none" strike="noStrik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th</a:t>
            </a:r>
            <a:endParaRPr b="1" i="0" sz="4400" u="none" cap="none" strike="noStrik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" name="Google Shape;311;g1d8847aed5d_0_477"/>
          <p:cNvSpPr/>
          <p:nvPr/>
        </p:nvSpPr>
        <p:spPr>
          <a:xfrm>
            <a:off x="10795924" y="2374795"/>
            <a:ext cx="2131200" cy="2067000"/>
          </a:xfrm>
          <a:prstGeom prst="ellipse">
            <a:avLst/>
          </a:prstGeom>
          <a:noFill/>
          <a:ln cap="flat" cmpd="sng" w="38100">
            <a:solidFill>
              <a:srgbClr val="8888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90075" lIns="190075" spcFirstLastPara="1" rIns="190075" wrap="square" tIns="19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g1d8847aed5d_0_477"/>
          <p:cNvSpPr txBox="1"/>
          <p:nvPr/>
        </p:nvSpPr>
        <p:spPr>
          <a:xfrm>
            <a:off x="10541549" y="2374798"/>
            <a:ext cx="26400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075" lIns="190075" spcFirstLastPara="1" rIns="190075" wrap="square" tIns="1900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330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1" i="0" lang="en-US" sz="4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FEB  </a:t>
            </a:r>
            <a:r>
              <a:rPr b="1" i="0" lang="en-US" sz="38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b="1" lang="en-US" sz="38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14th</a:t>
            </a:r>
            <a:r>
              <a:rPr b="1" i="0" lang="en-US" sz="38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b="1" lang="en-US" sz="38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19th</a:t>
            </a:r>
            <a:endParaRPr b="1" i="0" sz="3800" u="none" cap="none" strike="noStrike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13" name="Google Shape;313;g1d8847aed5d_0_477"/>
          <p:cNvGrpSpPr/>
          <p:nvPr/>
        </p:nvGrpSpPr>
        <p:grpSpPr>
          <a:xfrm>
            <a:off x="14345744" y="4494950"/>
            <a:ext cx="4499390" cy="2926129"/>
            <a:chOff x="4661961" y="2660923"/>
            <a:chExt cx="1828500" cy="1205756"/>
          </a:xfrm>
        </p:grpSpPr>
        <p:sp>
          <p:nvSpPr>
            <p:cNvPr id="314" name="Google Shape;314;g1d8847aed5d_0_477"/>
            <p:cNvSpPr txBox="1"/>
            <p:nvPr/>
          </p:nvSpPr>
          <p:spPr>
            <a:xfrm>
              <a:off x="4661961" y="2660923"/>
              <a:ext cx="18285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90075" lIns="190075" spcFirstLastPara="1" rIns="190075" wrap="square" tIns="19007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rPr b="1" i="0" lang="en-US" sz="3700" u="none" cap="none" strike="noStrike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Allocations Posted</a:t>
              </a:r>
              <a:endParaRPr b="1" i="0" sz="3700" u="none" cap="none" strike="noStrik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5" name="Google Shape;315;g1d8847aed5d_0_477"/>
            <p:cNvSpPr txBox="1"/>
            <p:nvPr/>
          </p:nvSpPr>
          <p:spPr>
            <a:xfrm>
              <a:off x="4721664" y="3129279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90075" lIns="190075" spcFirstLastPara="1" rIns="190075" wrap="square" tIns="19007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330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0" i="0" lang="en-US" sz="3300" u="none" cap="none" strike="noStrike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Allocations for both EOF and LNF will be posted by this date</a:t>
              </a:r>
              <a:endParaRPr b="0" i="0" sz="3300" u="none" cap="none" strike="noStrik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16" name="Google Shape;316;g1d8847aed5d_0_477"/>
          <p:cNvSpPr/>
          <p:nvPr/>
        </p:nvSpPr>
        <p:spPr>
          <a:xfrm>
            <a:off x="15567314" y="2374769"/>
            <a:ext cx="2131200" cy="2067000"/>
          </a:xfrm>
          <a:prstGeom prst="ellipse">
            <a:avLst/>
          </a:prstGeom>
          <a:noFill/>
          <a:ln cap="flat" cmpd="sng" w="38100">
            <a:solidFill>
              <a:srgbClr val="8888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90075" lIns="190075" spcFirstLastPara="1" rIns="190075" wrap="square" tIns="19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1d8847aed5d_0_477"/>
          <p:cNvSpPr txBox="1"/>
          <p:nvPr/>
        </p:nvSpPr>
        <p:spPr>
          <a:xfrm>
            <a:off x="15312835" y="2504555"/>
            <a:ext cx="26400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075" lIns="190075" spcFirstLastPara="1" rIns="190075" wrap="square" tIns="1900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330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1" i="0" lang="en-US" sz="46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FEB  </a:t>
            </a:r>
            <a:r>
              <a:rPr b="1" i="0" lang="en-US" sz="4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b="1" lang="en-US" sz="4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22nd</a:t>
            </a:r>
            <a:endParaRPr b="1" i="0" sz="4200" u="none" cap="none" strike="noStrike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g1d8847aed5d_0_503"/>
          <p:cNvPicPr preferRelativeResize="0"/>
          <p:nvPr/>
        </p:nvPicPr>
        <p:blipFill rotWithShape="1">
          <a:blip r:embed="rId3">
            <a:alphaModFix/>
          </a:blip>
          <a:srcRect b="0" l="7661" r="15797" t="13674"/>
          <a:stretch/>
        </p:blipFill>
        <p:spPr>
          <a:xfrm>
            <a:off x="526575" y="2261125"/>
            <a:ext cx="13699975" cy="70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1d8847aed5d_0_503"/>
          <p:cNvSpPr txBox="1"/>
          <p:nvPr>
            <p:ph type="title"/>
          </p:nvPr>
        </p:nvSpPr>
        <p:spPr>
          <a:xfrm>
            <a:off x="1148227" y="194115"/>
            <a:ext cx="163965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/>
              <a:t>Office Hours Tues/Thurs 1pm - 3pm</a:t>
            </a:r>
            <a:endParaRPr/>
          </a:p>
        </p:txBody>
      </p:sp>
      <p:sp>
        <p:nvSpPr>
          <p:cNvPr id="324" name="Google Shape;324;g1d8847aed5d_0_503"/>
          <p:cNvSpPr txBox="1"/>
          <p:nvPr>
            <p:ph idx="1" type="body"/>
          </p:nvPr>
        </p:nvSpPr>
        <p:spPr>
          <a:xfrm>
            <a:off x="14226540" y="2876002"/>
            <a:ext cx="4783800" cy="67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75" spcFirstLastPara="1" rIns="142575" wrap="square" tIns="7125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2700"/>
              <a:buNone/>
            </a:pPr>
            <a:r>
              <a:rPr b="1" lang="en-US">
                <a:solidFill>
                  <a:srgbClr val="FF0000"/>
                </a:solidFill>
              </a:rPr>
              <a:t>Please add this to your calendar.    All cancelled days will be updated on the calendar.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25" name="Google Shape;325;g1d8847aed5d_0_503"/>
          <p:cNvSpPr/>
          <p:nvPr/>
        </p:nvSpPr>
        <p:spPr>
          <a:xfrm>
            <a:off x="3478149" y="6896066"/>
            <a:ext cx="8009400" cy="663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90075" lIns="190075" spcFirstLastPara="1" rIns="190075" wrap="square" tIns="19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49056fe734_0_158"/>
          <p:cNvSpPr txBox="1"/>
          <p:nvPr>
            <p:ph type="ctrTitle"/>
          </p:nvPr>
        </p:nvSpPr>
        <p:spPr>
          <a:xfrm>
            <a:off x="2376288" y="1750055"/>
            <a:ext cx="142578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b" bIns="71250" lIns="142550" spcFirstLastPara="1" rIns="142550" wrap="square" tIns="712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</a:pPr>
            <a:r>
              <a:rPr lang="en-US"/>
              <a:t>Welcome to GAM #1</a:t>
            </a:r>
            <a:endParaRPr/>
          </a:p>
        </p:txBody>
      </p:sp>
      <p:sp>
        <p:nvSpPr>
          <p:cNvPr id="169" name="Google Shape;169;g149056fe734_0_158"/>
          <p:cNvSpPr txBox="1"/>
          <p:nvPr>
            <p:ph idx="1" type="subTitle"/>
          </p:nvPr>
        </p:nvSpPr>
        <p:spPr>
          <a:xfrm>
            <a:off x="2376288" y="5616511"/>
            <a:ext cx="14257800" cy="25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50" spcFirstLastPara="1" rIns="142550" wrap="square" tIns="712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3700"/>
              <a:buNone/>
            </a:pPr>
            <a:r>
              <a:rPr lang="en-US"/>
              <a:t>Spring Semester Overview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d8847aed5d_0_511"/>
          <p:cNvSpPr txBox="1"/>
          <p:nvPr>
            <p:ph type="title"/>
          </p:nvPr>
        </p:nvSpPr>
        <p:spPr>
          <a:xfrm>
            <a:off x="1306958" y="569325"/>
            <a:ext cx="163965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/>
              <a:t>REMINDERS!</a:t>
            </a:r>
            <a:endParaRPr/>
          </a:p>
        </p:txBody>
      </p:sp>
      <p:sp>
        <p:nvSpPr>
          <p:cNvPr id="331" name="Google Shape;331;g1d8847aed5d_0_511"/>
          <p:cNvSpPr txBox="1"/>
          <p:nvPr>
            <p:ph idx="1" type="body"/>
          </p:nvPr>
        </p:nvSpPr>
        <p:spPr>
          <a:xfrm>
            <a:off x="1306958" y="2846623"/>
            <a:ext cx="16396500" cy="67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75" spcFirstLastPara="1" rIns="142575" wrap="square" tIns="71250">
            <a:normAutofit/>
          </a:bodyPr>
          <a:lstStyle/>
          <a:p>
            <a:pPr indent="-654050" lvl="0" marL="9525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2700"/>
              <a:buChar char="•"/>
            </a:pPr>
            <a:r>
              <a:rPr lang="en-US"/>
              <a:t>All line items for all of our funds (EOF, LNF, and IHF) are for items that have </a:t>
            </a:r>
            <a:r>
              <a:rPr b="1" lang="en-US"/>
              <a:t>NOT YET BEEN PURCHASED</a:t>
            </a:r>
            <a:endParaRPr b="1"/>
          </a:p>
          <a:p>
            <a:pPr indent="-654050" lvl="1" marL="19050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SzPts val="2700"/>
              <a:buChar char="•"/>
            </a:pPr>
            <a:r>
              <a:rPr lang="en-US"/>
              <a:t>This includes housing for upcoming conferences, parts that have already been ordered, etc.</a:t>
            </a:r>
            <a:endParaRPr/>
          </a:p>
          <a:p>
            <a:pPr indent="-654050" lvl="1" marL="19050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SzPts val="2700"/>
              <a:buChar char="•"/>
            </a:pPr>
            <a:r>
              <a:rPr lang="en-US"/>
              <a:t>PLAN AHEAD! Try to apply for funding cycles a semester ahead</a:t>
            </a:r>
            <a:endParaRPr/>
          </a:p>
          <a:p>
            <a:pPr indent="0" lvl="0" marL="952500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SzPts val="27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b5191a074d_0_0"/>
          <p:cNvSpPr txBox="1"/>
          <p:nvPr>
            <p:ph type="title"/>
          </p:nvPr>
        </p:nvSpPr>
        <p:spPr>
          <a:xfrm>
            <a:off x="2420208" y="4110923"/>
            <a:ext cx="141699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en-US" sz="15000"/>
              <a:t>Spring 2023 EOF Extended to Feb 16th</a:t>
            </a:r>
            <a:endParaRPr b="1" sz="15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b5191a074d_0_10"/>
          <p:cNvSpPr txBox="1"/>
          <p:nvPr>
            <p:ph type="title"/>
          </p:nvPr>
        </p:nvSpPr>
        <p:spPr>
          <a:xfrm>
            <a:off x="3889225" y="1639900"/>
            <a:ext cx="12367500" cy="69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Not meeting 75% rule!!!</a:t>
            </a:r>
            <a:endParaRPr b="1" sz="3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American Institute of Chemical Engineers</a:t>
            </a:r>
            <a:endParaRPr b="1" sz="3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BOLT</a:t>
            </a:r>
            <a:endParaRPr b="1" sz="3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inspireFly</a:t>
            </a:r>
            <a:endParaRPr b="1" sz="3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Institute of Industrial and Systems Engineers</a:t>
            </a:r>
            <a:endParaRPr b="1" sz="3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en-US" sz="3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Quality of Life Plus Student Chapter</a:t>
            </a:r>
            <a:endParaRPr b="1" sz="3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en-US" sz="3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SNAME/ASNE</a:t>
            </a:r>
            <a:endParaRPr b="1" sz="3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Society of Hispanic Professional Engineers</a:t>
            </a:r>
            <a:endParaRPr b="1" sz="3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en-US" sz="3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Society of Women in Aviation and Space Exploration</a:t>
            </a:r>
            <a:endParaRPr b="1" sz="3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en-US" sz="3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Students for the Exploration &amp; Development of Space</a:t>
            </a:r>
            <a:endParaRPr b="1" sz="3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d8847aed5d_0_516"/>
          <p:cNvSpPr txBox="1"/>
          <p:nvPr>
            <p:ph type="title"/>
          </p:nvPr>
        </p:nvSpPr>
        <p:spPr>
          <a:xfrm>
            <a:off x="-474550" y="374350"/>
            <a:ext cx="13467000" cy="45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en-US" sz="20000"/>
              <a:t>Questions</a:t>
            </a:r>
            <a:endParaRPr b="1" sz="20000"/>
          </a:p>
        </p:txBody>
      </p:sp>
      <p:pic>
        <p:nvPicPr>
          <p:cNvPr id="347" name="Google Shape;347;g1d8847aed5d_0_5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2450" y="1892450"/>
            <a:ext cx="4568400" cy="60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f623141ce5_0_40"/>
          <p:cNvSpPr txBox="1"/>
          <p:nvPr>
            <p:ph type="title"/>
          </p:nvPr>
        </p:nvSpPr>
        <p:spPr>
          <a:xfrm>
            <a:off x="1306958" y="569325"/>
            <a:ext cx="163965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/>
              <a:t>Save the Date</a:t>
            </a:r>
            <a:endParaRPr/>
          </a:p>
        </p:txBody>
      </p:sp>
      <p:sp>
        <p:nvSpPr>
          <p:cNvPr id="354" name="Google Shape;354;g1f623141ce5_0_40"/>
          <p:cNvSpPr txBox="1"/>
          <p:nvPr>
            <p:ph idx="1" type="body"/>
          </p:nvPr>
        </p:nvSpPr>
        <p:spPr>
          <a:xfrm>
            <a:off x="1306958" y="2846623"/>
            <a:ext cx="16396500" cy="67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75" spcFirstLastPara="1" rIns="142575" wrap="square" tIns="7125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2700"/>
              <a:buNone/>
            </a:pPr>
            <a:r>
              <a:rPr lang="en-US"/>
              <a:t>GAM #2: SEC Director Elections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2700"/>
              <a:buNone/>
            </a:pPr>
            <a:r>
              <a:rPr lang="en-US"/>
              <a:t>Thursday, April 4th at 6:30 PM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2700"/>
              <a:buNone/>
            </a:pPr>
            <a:r>
              <a:rPr lang="en-US"/>
              <a:t>Goodwin 190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/>
          </a:p>
        </p:txBody>
      </p:sp>
      <p:pic>
        <p:nvPicPr>
          <p:cNvPr id="355" name="Google Shape;355;g1f623141ce5_0_40"/>
          <p:cNvPicPr preferRelativeResize="0"/>
          <p:nvPr/>
        </p:nvPicPr>
        <p:blipFill rotWithShape="1">
          <a:blip r:embed="rId3">
            <a:alphaModFix/>
          </a:blip>
          <a:srcRect b="6829" l="0" r="0" t="0"/>
          <a:stretch/>
        </p:blipFill>
        <p:spPr>
          <a:xfrm>
            <a:off x="10525450" y="1342874"/>
            <a:ext cx="5464173" cy="763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1f73344f1e6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750" y="259975"/>
            <a:ext cx="10469074" cy="1015212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1f73344f1e6_1_0"/>
          <p:cNvSpPr txBox="1"/>
          <p:nvPr>
            <p:ph type="title"/>
          </p:nvPr>
        </p:nvSpPr>
        <p:spPr>
          <a:xfrm>
            <a:off x="11758550" y="1109325"/>
            <a:ext cx="6991800" cy="16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75" spcFirstLastPara="1" rIns="142575" wrap="square" tIns="7125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478"/>
              <a:buNone/>
            </a:pPr>
            <a:r>
              <a:rPr lang="en-US"/>
              <a:t>Events &amp; Calendar</a:t>
            </a:r>
            <a:endParaRPr/>
          </a:p>
        </p:txBody>
      </p:sp>
      <p:sp>
        <p:nvSpPr>
          <p:cNvPr id="177" name="Google Shape;177;g1f73344f1e6_1_0"/>
          <p:cNvSpPr txBox="1"/>
          <p:nvPr>
            <p:ph idx="1" type="body"/>
          </p:nvPr>
        </p:nvSpPr>
        <p:spPr>
          <a:xfrm>
            <a:off x="11758550" y="2899219"/>
            <a:ext cx="6991800" cy="53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75" spcFirstLastPara="1" rIns="142575" wrap="square" tIns="71250">
            <a:normAutofit/>
          </a:bodyPr>
          <a:lstStyle/>
          <a:p>
            <a:pPr indent="-654050" lvl="0" marL="9525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2700"/>
              <a:buChar char="•"/>
            </a:pPr>
            <a:r>
              <a:rPr lang="en-US"/>
              <a:t>Major Events</a:t>
            </a:r>
            <a:endParaRPr/>
          </a:p>
          <a:p>
            <a:pPr indent="-654050" lvl="0" marL="952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/>
              <a:t>Calendar</a:t>
            </a:r>
            <a:endParaRPr/>
          </a:p>
          <a:p>
            <a:pPr indent="-654050" lvl="1" marL="1905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/>
              <a:t>General</a:t>
            </a:r>
            <a:endParaRPr/>
          </a:p>
          <a:p>
            <a:pPr indent="-654050" lvl="1" marL="1905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/>
              <a:t>Director Office Hours</a:t>
            </a:r>
            <a:endParaRPr/>
          </a:p>
          <a:p>
            <a:pPr indent="-654050" lvl="0" marL="952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/>
              <a:t>A great resource!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f623141ce5_0_22"/>
          <p:cNvSpPr txBox="1"/>
          <p:nvPr>
            <p:ph type="ctrTitle"/>
          </p:nvPr>
        </p:nvSpPr>
        <p:spPr>
          <a:xfrm>
            <a:off x="2376238" y="3485205"/>
            <a:ext cx="142578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50" spcFirstLastPara="1" rIns="142550" wrap="square" tIns="712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</a:pPr>
            <a:r>
              <a:rPr lang="en-US"/>
              <a:t>Spring Semester </a:t>
            </a:r>
            <a:br>
              <a:rPr lang="en-US"/>
            </a:br>
            <a:r>
              <a:rPr lang="en-US"/>
              <a:t>Events Overview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f623141ce5_0_10"/>
          <p:cNvSpPr txBox="1"/>
          <p:nvPr>
            <p:ph type="title"/>
          </p:nvPr>
        </p:nvSpPr>
        <p:spPr>
          <a:xfrm>
            <a:off x="1306958" y="569325"/>
            <a:ext cx="163965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50" spcFirstLastPara="1" rIns="142550" wrap="square" tIns="7125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E-Week</a:t>
            </a:r>
            <a:endParaRPr/>
          </a:p>
        </p:txBody>
      </p:sp>
      <p:sp>
        <p:nvSpPr>
          <p:cNvPr id="190" name="Google Shape;190;g1f623141ce5_0_10"/>
          <p:cNvSpPr txBox="1"/>
          <p:nvPr>
            <p:ph idx="1" type="body"/>
          </p:nvPr>
        </p:nvSpPr>
        <p:spPr>
          <a:xfrm>
            <a:off x="4391400" y="9012950"/>
            <a:ext cx="10227600" cy="8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50" spcFirstLastPara="1" rIns="142550" wrap="square" tIns="712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rPr lang="en-US"/>
              <a:t>Team registration on </a:t>
            </a:r>
            <a:r>
              <a:rPr b="1" lang="en-US">
                <a:solidFill>
                  <a:srgbClr val="861F41"/>
                </a:solidFill>
              </a:rPr>
              <a:t>sec.vt.edu/eweek</a:t>
            </a:r>
            <a:endParaRPr b="1">
              <a:solidFill>
                <a:srgbClr val="861F41"/>
              </a:solidFill>
            </a:endParaRPr>
          </a:p>
        </p:txBody>
      </p:sp>
      <p:pic>
        <p:nvPicPr>
          <p:cNvPr id="191" name="Google Shape;191;g1f623141ce5_0_10"/>
          <p:cNvPicPr preferRelativeResize="0"/>
          <p:nvPr/>
        </p:nvPicPr>
        <p:blipFill rotWithShape="1">
          <a:blip r:embed="rId3">
            <a:alphaModFix/>
          </a:blip>
          <a:srcRect b="21601" l="4477" r="7206" t="17600"/>
          <a:stretch/>
        </p:blipFill>
        <p:spPr>
          <a:xfrm>
            <a:off x="2039200" y="2455538"/>
            <a:ext cx="14932001" cy="578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f645acd417_0_3"/>
          <p:cNvSpPr txBox="1"/>
          <p:nvPr>
            <p:ph type="title"/>
          </p:nvPr>
        </p:nvSpPr>
        <p:spPr>
          <a:xfrm>
            <a:off x="1306958" y="569325"/>
            <a:ext cx="163965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50" spcFirstLastPara="1" rIns="142550" wrap="square" tIns="7125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Featured: “Arriving at a Gestalt” Lecture</a:t>
            </a:r>
            <a:endParaRPr/>
          </a:p>
        </p:txBody>
      </p:sp>
      <p:sp>
        <p:nvSpPr>
          <p:cNvPr id="198" name="Google Shape;198;g1f645acd417_0_3"/>
          <p:cNvSpPr txBox="1"/>
          <p:nvPr>
            <p:ph type="title"/>
          </p:nvPr>
        </p:nvSpPr>
        <p:spPr>
          <a:xfrm>
            <a:off x="6877400" y="8308325"/>
            <a:ext cx="42501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50" spcFirstLastPara="1" rIns="142550" wrap="square" tIns="7125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4000">
                <a:solidFill>
                  <a:srgbClr val="A72A1E"/>
                </a:solidFill>
              </a:rPr>
              <a:t>AI Adoption</a:t>
            </a:r>
            <a:endParaRPr b="1" sz="4000">
              <a:solidFill>
                <a:srgbClr val="A72A1E"/>
              </a:solidFill>
            </a:endParaRPr>
          </a:p>
        </p:txBody>
      </p:sp>
      <p:sp>
        <p:nvSpPr>
          <p:cNvPr id="199" name="Google Shape;199;g1f645acd417_0_3"/>
          <p:cNvSpPr txBox="1"/>
          <p:nvPr>
            <p:ph type="title"/>
          </p:nvPr>
        </p:nvSpPr>
        <p:spPr>
          <a:xfrm>
            <a:off x="10443250" y="8308325"/>
            <a:ext cx="42501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50" spcFirstLastPara="1" rIns="142550" wrap="square" tIns="7125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0000"/>
              <a:buNone/>
            </a:pPr>
            <a:r>
              <a:rPr b="1" lang="en-US" sz="4000">
                <a:solidFill>
                  <a:schemeClr val="accent1"/>
                </a:solidFill>
              </a:rPr>
              <a:t>Digital Innovation</a:t>
            </a:r>
            <a:endParaRPr b="1" sz="4000">
              <a:solidFill>
                <a:schemeClr val="accent1"/>
              </a:solidFill>
            </a:endParaRPr>
          </a:p>
        </p:txBody>
      </p:sp>
      <p:sp>
        <p:nvSpPr>
          <p:cNvPr id="200" name="Google Shape;200;g1f645acd417_0_3"/>
          <p:cNvSpPr txBox="1"/>
          <p:nvPr>
            <p:ph type="title"/>
          </p:nvPr>
        </p:nvSpPr>
        <p:spPr>
          <a:xfrm>
            <a:off x="6754475" y="9260825"/>
            <a:ext cx="42501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50" spcFirstLastPara="1" rIns="142550" wrap="square" tIns="7125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b="1" lang="en-US" sz="3500">
                <a:solidFill>
                  <a:schemeClr val="accent1"/>
                </a:solidFill>
              </a:rPr>
              <a:t>Virginia Tech Grad</a:t>
            </a:r>
            <a:endParaRPr b="1" sz="3500">
              <a:solidFill>
                <a:schemeClr val="accent1"/>
              </a:solidFill>
            </a:endParaRPr>
          </a:p>
        </p:txBody>
      </p:sp>
      <p:sp>
        <p:nvSpPr>
          <p:cNvPr id="201" name="Google Shape;201;g1f645acd417_0_3"/>
          <p:cNvSpPr txBox="1"/>
          <p:nvPr>
            <p:ph type="title"/>
          </p:nvPr>
        </p:nvSpPr>
        <p:spPr>
          <a:xfrm>
            <a:off x="10765900" y="9260825"/>
            <a:ext cx="42501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50" spcFirstLastPara="1" rIns="142550" wrap="square" tIns="7125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4000">
                <a:solidFill>
                  <a:srgbClr val="A72A1E"/>
                </a:solidFill>
              </a:rPr>
              <a:t>TEDx Speaker</a:t>
            </a:r>
            <a:endParaRPr b="1" sz="4000">
              <a:solidFill>
                <a:srgbClr val="A72A1E"/>
              </a:solidFill>
            </a:endParaRPr>
          </a:p>
        </p:txBody>
      </p:sp>
      <p:pic>
        <p:nvPicPr>
          <p:cNvPr id="202" name="Google Shape;202;g1f645acd417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6950" y="2555942"/>
            <a:ext cx="4250101" cy="637315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1f645acd417_0_3"/>
          <p:cNvSpPr txBox="1"/>
          <p:nvPr/>
        </p:nvSpPr>
        <p:spPr>
          <a:xfrm>
            <a:off x="6915025" y="2335350"/>
            <a:ext cx="5423400" cy="18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Global Head of PAIR</a:t>
            </a:r>
            <a:endParaRPr b="1" sz="4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at Electronic Arts</a:t>
            </a:r>
            <a:endParaRPr sz="4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4" name="Google Shape;204;g1f645acd417_0_3"/>
          <p:cNvSpPr txBox="1"/>
          <p:nvPr/>
        </p:nvSpPr>
        <p:spPr>
          <a:xfrm>
            <a:off x="12339650" y="2335350"/>
            <a:ext cx="5423400" cy="18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Ph. D and M.S. degrees</a:t>
            </a:r>
            <a:endParaRPr b="1"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 Mechanical Engineering from Virginia Tech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5" name="Google Shape;205;g1f645acd417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4485" y="4504495"/>
            <a:ext cx="6270340" cy="352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1f645acd417_0_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24825" y="4504500"/>
            <a:ext cx="4695578" cy="352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b4a33c8a65_0_0"/>
          <p:cNvSpPr txBox="1"/>
          <p:nvPr>
            <p:ph type="title"/>
          </p:nvPr>
        </p:nvSpPr>
        <p:spPr>
          <a:xfrm>
            <a:off x="1306958" y="569325"/>
            <a:ext cx="16396500" cy="2067000"/>
          </a:xfrm>
          <a:prstGeom prst="rect">
            <a:avLst/>
          </a:prstGeom>
        </p:spPr>
        <p:txBody>
          <a:bodyPr anchorCtr="0" anchor="ctr" bIns="71250" lIns="142550" spcFirstLastPara="1" rIns="142550" wrap="square" tIns="712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Scholarships: due Feb 4th!</a:t>
            </a:r>
            <a:endParaRPr/>
          </a:p>
        </p:txBody>
      </p:sp>
      <p:sp>
        <p:nvSpPr>
          <p:cNvPr id="213" name="Google Shape;213;g2b4a33c8a65_0_0"/>
          <p:cNvSpPr txBox="1"/>
          <p:nvPr>
            <p:ph idx="1" type="body"/>
          </p:nvPr>
        </p:nvSpPr>
        <p:spPr>
          <a:xfrm>
            <a:off x="1306958" y="2846623"/>
            <a:ext cx="16396500" cy="6784500"/>
          </a:xfrm>
          <a:prstGeom prst="rect">
            <a:avLst/>
          </a:prstGeom>
        </p:spPr>
        <p:txBody>
          <a:bodyPr anchorCtr="0" anchor="t" bIns="71250" lIns="142550" spcFirstLastPara="1" rIns="142550" wrap="square" tIns="71250">
            <a:normAutofit/>
          </a:bodyPr>
          <a:lstStyle/>
          <a:p>
            <a:pPr indent="-323850" lvl="1" marL="6858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4100"/>
              <a:buChar char="•"/>
            </a:pPr>
            <a:r>
              <a:rPr b="1" lang="en-US" sz="4100"/>
              <a:t>Torgersen Leadership Scholarship - </a:t>
            </a:r>
            <a:r>
              <a:rPr lang="en-US" sz="4100"/>
              <a:t>$2k to 2 students ($4k total)</a:t>
            </a:r>
            <a:endParaRPr sz="3900"/>
          </a:p>
          <a:p>
            <a:pPr indent="-323848" lvl="2" marL="11430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3700"/>
              <a:buChar char="•"/>
            </a:pPr>
            <a:r>
              <a:rPr lang="en-US" sz="3700"/>
              <a:t>Supporting student leaders within the College of Engineering</a:t>
            </a:r>
            <a:endParaRPr sz="3700"/>
          </a:p>
          <a:p>
            <a:pPr indent="-323850" lvl="1" marL="6858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4100"/>
              <a:buChar char="•"/>
            </a:pPr>
            <a:r>
              <a:rPr b="1" lang="en-US" sz="4100"/>
              <a:t>Gebreyes Service Scholarship - </a:t>
            </a:r>
            <a:r>
              <a:rPr lang="en-US" sz="4100"/>
              <a:t>$2k to 2 students ($4k total)</a:t>
            </a:r>
            <a:endParaRPr sz="3900"/>
          </a:p>
          <a:p>
            <a:pPr indent="-323848" lvl="2" marL="11430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3700"/>
              <a:buChar char="•"/>
            </a:pPr>
            <a:r>
              <a:rPr lang="en-US" sz="3700"/>
              <a:t>Supporting students who exhibit great service, on or off campus</a:t>
            </a:r>
            <a:endParaRPr sz="3700"/>
          </a:p>
          <a:p>
            <a:pPr indent="-323850" lvl="1" marL="6858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4100"/>
              <a:buChar char="•"/>
            </a:pPr>
            <a:r>
              <a:rPr b="1" lang="en-US" sz="4100"/>
              <a:t>Applications &amp; Letters of Recommendation due February 4th</a:t>
            </a:r>
            <a:endParaRPr b="1" sz="4100"/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4100"/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4100"/>
              <a:t>***SEC Scholarship and Watford Scholarship will be released later in the semester</a:t>
            </a:r>
            <a:endParaRPr sz="4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f623141ce5_0_28"/>
          <p:cNvSpPr txBox="1"/>
          <p:nvPr>
            <p:ph type="title"/>
          </p:nvPr>
        </p:nvSpPr>
        <p:spPr>
          <a:xfrm>
            <a:off x="1306958" y="569325"/>
            <a:ext cx="163965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50" spcFirstLastPara="1" rIns="142550" wrap="square" tIns="7125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Awards: Nominate your favorites!</a:t>
            </a:r>
            <a:endParaRPr/>
          </a:p>
        </p:txBody>
      </p:sp>
      <p:sp>
        <p:nvSpPr>
          <p:cNvPr id="220" name="Google Shape;220;g1f623141ce5_0_28"/>
          <p:cNvSpPr txBox="1"/>
          <p:nvPr>
            <p:ph idx="1" type="body"/>
          </p:nvPr>
        </p:nvSpPr>
        <p:spPr>
          <a:xfrm>
            <a:off x="1306950" y="3818750"/>
            <a:ext cx="12525900" cy="58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71250" lIns="142550" spcFirstLastPara="1" rIns="142550" wrap="square" tIns="712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/>
              <a:t>Research Advisor Award </a:t>
            </a:r>
            <a:r>
              <a:rPr lang="en-US" sz="3200"/>
              <a:t>- $500 research grant</a:t>
            </a:r>
            <a:endParaRPr sz="3200"/>
          </a:p>
          <a:p>
            <a:pPr indent="-292100" lvl="2" marL="1143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Awarded to an exemplary faculty member advising students on research</a:t>
            </a:r>
            <a:endParaRPr sz="3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/>
              <a:t>Organization Advisor Award </a:t>
            </a:r>
            <a:r>
              <a:rPr lang="en-US" sz="3200"/>
              <a:t>- $500 organization grant</a:t>
            </a:r>
            <a:endParaRPr sz="3200"/>
          </a:p>
          <a:p>
            <a:pPr indent="-292100" lvl="2" marL="1143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Awarded to an exemplary faculty member advising a student organization</a:t>
            </a:r>
            <a:endParaRPr sz="3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/>
              <a:t>College of Engineering Sporn Award </a:t>
            </a:r>
            <a:r>
              <a:rPr lang="en-US" sz="3200"/>
              <a:t>- $2k bonus paid by VT</a:t>
            </a:r>
            <a:endParaRPr sz="3200"/>
          </a:p>
          <a:p>
            <a:pPr indent="-292100" lvl="2" marL="1143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Awarded to a faculty member demonstrating excellence in the classroom</a:t>
            </a:r>
            <a:endParaRPr sz="3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/>
              <a:t>All nominations due February 4th</a:t>
            </a:r>
            <a:endParaRPr sz="3200"/>
          </a:p>
        </p:txBody>
      </p:sp>
      <p:pic>
        <p:nvPicPr>
          <p:cNvPr id="221" name="Google Shape;221;g1f623141ce5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32900" y="3818750"/>
            <a:ext cx="47625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1f623141ce5_0_28"/>
          <p:cNvSpPr txBox="1"/>
          <p:nvPr/>
        </p:nvSpPr>
        <p:spPr>
          <a:xfrm>
            <a:off x="886225" y="2269800"/>
            <a:ext cx="16164300" cy="13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Nominate faculty to win $3,000 worth of awards dedicated to exemplary research advising, organization advising, and classroom instruction.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f623141ce5_0_16"/>
          <p:cNvSpPr txBox="1"/>
          <p:nvPr>
            <p:ph type="title"/>
          </p:nvPr>
        </p:nvSpPr>
        <p:spPr>
          <a:xfrm>
            <a:off x="796633" y="609375"/>
            <a:ext cx="163965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250" lIns="142550" spcFirstLastPara="1" rIns="142550" wrap="square" tIns="7125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/>
              <a:t>E-Ball</a:t>
            </a:r>
            <a:endParaRPr b="1"/>
          </a:p>
        </p:txBody>
      </p:sp>
      <p:pic>
        <p:nvPicPr>
          <p:cNvPr id="229" name="Google Shape;229;g1f623141ce5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5725" y="445150"/>
            <a:ext cx="7588301" cy="980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1f623141ce5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750" y="3463262"/>
            <a:ext cx="5639524" cy="37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1f623141ce5_0_16"/>
          <p:cNvSpPr txBox="1"/>
          <p:nvPr/>
        </p:nvSpPr>
        <p:spPr>
          <a:xfrm>
            <a:off x="774800" y="7476425"/>
            <a:ext cx="5423400" cy="18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March</a:t>
            </a:r>
            <a:r>
              <a:rPr b="1" lang="en-US" sz="4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23rd</a:t>
            </a:r>
            <a:endParaRPr b="1" sz="4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German Club Manor</a:t>
            </a:r>
            <a:endParaRPr b="1" sz="4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2" name="Google Shape;232;g1f623141ce5_0_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96425" y="2828775"/>
            <a:ext cx="3211025" cy="321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1f623141ce5_0_16"/>
          <p:cNvSpPr txBox="1"/>
          <p:nvPr/>
        </p:nvSpPr>
        <p:spPr>
          <a:xfrm>
            <a:off x="15096425" y="5967875"/>
            <a:ext cx="3755700" cy="18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Tickets go on sale Friday @ 3pm</a:t>
            </a:r>
            <a:endParaRPr b="1" sz="4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2021-04-29T22:08:06Z</dcterms:created>
  <dc:creator>Tony Mistichelli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0x01010008B87B973E535845BBE7261F9EE533B1</vt:lpwstr>
  </property>
</Properties>
</file>